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embeddings/oleObject1.bin" ContentType="application/vnd.openxmlformats-officedocument.oleObject"/>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5"/>
  </p:notesMasterIdLst>
  <p:handoutMasterIdLst>
    <p:handoutMasterId r:id="rId66"/>
  </p:handoutMasterIdLst>
  <p:sldIdLst>
    <p:sldId id="256" r:id="rId2"/>
    <p:sldId id="258" r:id="rId3"/>
    <p:sldId id="291"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8" r:id="rId20"/>
    <p:sldId id="276" r:id="rId21"/>
    <p:sldId id="277"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303" r:id="rId35"/>
    <p:sldId id="293" r:id="rId36"/>
    <p:sldId id="294" r:id="rId37"/>
    <p:sldId id="295" r:id="rId38"/>
    <p:sldId id="296" r:id="rId39"/>
    <p:sldId id="297" r:id="rId40"/>
    <p:sldId id="298" r:id="rId41"/>
    <p:sldId id="299" r:id="rId42"/>
    <p:sldId id="300" r:id="rId43"/>
    <p:sldId id="301" r:id="rId44"/>
    <p:sldId id="302" r:id="rId45"/>
    <p:sldId id="304" r:id="rId46"/>
    <p:sldId id="305" r:id="rId47"/>
    <p:sldId id="323" r:id="rId48"/>
    <p:sldId id="306" r:id="rId49"/>
    <p:sldId id="309" r:id="rId50"/>
    <p:sldId id="307" r:id="rId51"/>
    <p:sldId id="308" r:id="rId52"/>
    <p:sldId id="310" r:id="rId53"/>
    <p:sldId id="311" r:id="rId54"/>
    <p:sldId id="312" r:id="rId55"/>
    <p:sldId id="314" r:id="rId56"/>
    <p:sldId id="315" r:id="rId57"/>
    <p:sldId id="316" r:id="rId58"/>
    <p:sldId id="317" r:id="rId59"/>
    <p:sldId id="318" r:id="rId60"/>
    <p:sldId id="319" r:id="rId61"/>
    <p:sldId id="320" r:id="rId62"/>
    <p:sldId id="321" r:id="rId63"/>
    <p:sldId id="322"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0" d="100"/>
          <a:sy n="80" d="100"/>
        </p:scale>
        <p:origin x="-138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notesMaster" Target="notesMasters/notesMaster1.xml"/><Relationship Id="rId66" Type="http://schemas.openxmlformats.org/officeDocument/2006/relationships/handoutMaster" Target="handoutMasters/handoutMaster1.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FA30F0-197B-A94E-8B3C-60FCB19EBEA6}" type="doc">
      <dgm:prSet loTypeId="urn:microsoft.com/office/officeart/2005/8/layout/cycle6" loCatId="" qsTypeId="urn:microsoft.com/office/officeart/2005/8/quickstyle/simple4" qsCatId="simple" csTypeId="urn:microsoft.com/office/officeart/2005/8/colors/accent1_2" csCatId="accent1" phldr="1"/>
      <dgm:spPr/>
      <dgm:t>
        <a:bodyPr/>
        <a:lstStyle/>
        <a:p>
          <a:endParaRPr lang="en-US"/>
        </a:p>
      </dgm:t>
    </dgm:pt>
    <dgm:pt modelId="{2EC2C5FA-E5BF-1347-92B9-C898B144158F}">
      <dgm:prSet phldrT="[Text]" custT="1"/>
      <dgm:spPr/>
      <dgm:t>
        <a:bodyPr/>
        <a:lstStyle/>
        <a:p>
          <a:r>
            <a:rPr lang="en-US" sz="1200"/>
            <a:t>Excluded Teachers</a:t>
          </a:r>
        </a:p>
      </dgm:t>
    </dgm:pt>
    <dgm:pt modelId="{86408B79-60BE-2742-BEBC-DDDACB957111}" type="parTrans" cxnId="{13085B67-F041-D440-A59C-42169428C861}">
      <dgm:prSet/>
      <dgm:spPr/>
      <dgm:t>
        <a:bodyPr/>
        <a:lstStyle/>
        <a:p>
          <a:endParaRPr lang="en-US"/>
        </a:p>
      </dgm:t>
    </dgm:pt>
    <dgm:pt modelId="{5486E578-C29A-8340-B2A7-C9A2C5E329C2}" type="sibTrans" cxnId="{13085B67-F041-D440-A59C-42169428C861}">
      <dgm:prSet/>
      <dgm:spPr/>
      <dgm:t>
        <a:bodyPr/>
        <a:lstStyle/>
        <a:p>
          <a:endParaRPr lang="en-US"/>
        </a:p>
      </dgm:t>
    </dgm:pt>
    <dgm:pt modelId="{18155872-91D6-A844-9A49-AF45BA1501DC}">
      <dgm:prSet phldrT="[Text]"/>
      <dgm:spPr/>
      <dgm:t>
        <a:bodyPr/>
        <a:lstStyle/>
        <a:p>
          <a:r>
            <a:rPr lang="en-US"/>
            <a:t>Teachers develop ineffective patterns of thinking, feeling and behaving</a:t>
          </a:r>
        </a:p>
      </dgm:t>
    </dgm:pt>
    <dgm:pt modelId="{A2DA257D-C536-074C-A16E-EB3DD85FEA96}" type="parTrans" cxnId="{DD9026CD-5FDB-5549-BF0A-416BAB1C6B4C}">
      <dgm:prSet/>
      <dgm:spPr/>
      <dgm:t>
        <a:bodyPr/>
        <a:lstStyle/>
        <a:p>
          <a:endParaRPr lang="en-US"/>
        </a:p>
      </dgm:t>
    </dgm:pt>
    <dgm:pt modelId="{0E82566B-DABA-2A4E-BCC6-25140308726D}" type="sibTrans" cxnId="{DD9026CD-5FDB-5549-BF0A-416BAB1C6B4C}">
      <dgm:prSet/>
      <dgm:spPr/>
      <dgm:t>
        <a:bodyPr/>
        <a:lstStyle/>
        <a:p>
          <a:endParaRPr lang="en-US"/>
        </a:p>
      </dgm:t>
    </dgm:pt>
    <dgm:pt modelId="{8A187EBD-A64C-204D-99C5-7808DFD418B6}">
      <dgm:prSet phldrT="[Text]" custT="1"/>
      <dgm:spPr/>
      <dgm:t>
        <a:bodyPr/>
        <a:lstStyle/>
        <a:p>
          <a:r>
            <a:rPr lang="en-US" sz="1200"/>
            <a:t>Excluded pupils</a:t>
          </a:r>
        </a:p>
      </dgm:t>
    </dgm:pt>
    <dgm:pt modelId="{220371FC-7F7A-0E4E-B612-94DAAB603DC0}" type="parTrans" cxnId="{6CAE43F7-B6DB-0C48-A080-21B308D02147}">
      <dgm:prSet/>
      <dgm:spPr/>
      <dgm:t>
        <a:bodyPr/>
        <a:lstStyle/>
        <a:p>
          <a:endParaRPr lang="en-US"/>
        </a:p>
      </dgm:t>
    </dgm:pt>
    <dgm:pt modelId="{49F2CBFF-AE2A-C048-B25A-0388E43FFAF6}" type="sibTrans" cxnId="{6CAE43F7-B6DB-0C48-A080-21B308D02147}">
      <dgm:prSet/>
      <dgm:spPr/>
      <dgm:t>
        <a:bodyPr/>
        <a:lstStyle/>
        <a:p>
          <a:endParaRPr lang="en-US"/>
        </a:p>
      </dgm:t>
    </dgm:pt>
    <dgm:pt modelId="{E83F2A52-6576-C34A-8366-AE9EE2FCFC8D}">
      <dgm:prSet phldrT="[Text]"/>
      <dgm:spPr/>
      <dgm:t>
        <a:bodyPr/>
        <a:lstStyle/>
        <a:p>
          <a:r>
            <a:rPr lang="en-US"/>
            <a:t>Highly disruptive behaviour and on-going failure of pupils influence teachers and contribute to teacher feelings of threat and failure</a:t>
          </a:r>
        </a:p>
      </dgm:t>
    </dgm:pt>
    <dgm:pt modelId="{F9FA7B21-D989-AE49-8E04-5AA79D6CAC1C}" type="parTrans" cxnId="{0362B45B-B6DF-D640-BDB6-50C9F1C4C40D}">
      <dgm:prSet/>
      <dgm:spPr/>
      <dgm:t>
        <a:bodyPr/>
        <a:lstStyle/>
        <a:p>
          <a:endParaRPr lang="en-US"/>
        </a:p>
      </dgm:t>
    </dgm:pt>
    <dgm:pt modelId="{D2267C9E-E893-8B43-A50F-425387672313}" type="sibTrans" cxnId="{0362B45B-B6DF-D640-BDB6-50C9F1C4C40D}">
      <dgm:prSet/>
      <dgm:spPr/>
      <dgm:t>
        <a:bodyPr/>
        <a:lstStyle/>
        <a:p>
          <a:endParaRPr lang="en-US"/>
        </a:p>
      </dgm:t>
    </dgm:pt>
    <dgm:pt modelId="{E8E5C99A-275D-144F-B874-9DF6E8362CD5}" type="pres">
      <dgm:prSet presAssocID="{23FA30F0-197B-A94E-8B3C-60FCB19EBEA6}" presName="cycle" presStyleCnt="0">
        <dgm:presLayoutVars>
          <dgm:dir/>
          <dgm:resizeHandles val="exact"/>
        </dgm:presLayoutVars>
      </dgm:prSet>
      <dgm:spPr/>
      <dgm:t>
        <a:bodyPr/>
        <a:lstStyle/>
        <a:p>
          <a:endParaRPr lang="en-US"/>
        </a:p>
      </dgm:t>
    </dgm:pt>
    <dgm:pt modelId="{8EC3A94A-A33C-1B44-AFF2-A1776085B1CC}" type="pres">
      <dgm:prSet presAssocID="{2EC2C5FA-E5BF-1347-92B9-C898B144158F}" presName="node" presStyleLbl="node1" presStyleIdx="0" presStyleCnt="4">
        <dgm:presLayoutVars>
          <dgm:bulletEnabled val="1"/>
        </dgm:presLayoutVars>
      </dgm:prSet>
      <dgm:spPr/>
      <dgm:t>
        <a:bodyPr/>
        <a:lstStyle/>
        <a:p>
          <a:endParaRPr lang="en-US"/>
        </a:p>
      </dgm:t>
    </dgm:pt>
    <dgm:pt modelId="{34B52190-9AE8-A444-BB96-C69AC69DFF28}" type="pres">
      <dgm:prSet presAssocID="{2EC2C5FA-E5BF-1347-92B9-C898B144158F}" presName="spNode" presStyleCnt="0"/>
      <dgm:spPr/>
    </dgm:pt>
    <dgm:pt modelId="{E1983329-5A38-4243-B948-90B6B0F80ADB}" type="pres">
      <dgm:prSet presAssocID="{5486E578-C29A-8340-B2A7-C9A2C5E329C2}" presName="sibTrans" presStyleLbl="sibTrans1D1" presStyleIdx="0" presStyleCnt="4"/>
      <dgm:spPr/>
      <dgm:t>
        <a:bodyPr/>
        <a:lstStyle/>
        <a:p>
          <a:endParaRPr lang="en-US"/>
        </a:p>
      </dgm:t>
    </dgm:pt>
    <dgm:pt modelId="{E2A7A059-6E9D-3B42-B4CC-AE9A0E578C9C}" type="pres">
      <dgm:prSet presAssocID="{18155872-91D6-A844-9A49-AF45BA1501DC}" presName="node" presStyleLbl="node1" presStyleIdx="1" presStyleCnt="4" custScaleX="168660" custScaleY="140174">
        <dgm:presLayoutVars>
          <dgm:bulletEnabled val="1"/>
        </dgm:presLayoutVars>
      </dgm:prSet>
      <dgm:spPr/>
      <dgm:t>
        <a:bodyPr/>
        <a:lstStyle/>
        <a:p>
          <a:endParaRPr lang="en-US"/>
        </a:p>
      </dgm:t>
    </dgm:pt>
    <dgm:pt modelId="{0D53A616-6059-BF45-8862-D0B5482FCCF4}" type="pres">
      <dgm:prSet presAssocID="{18155872-91D6-A844-9A49-AF45BA1501DC}" presName="spNode" presStyleCnt="0"/>
      <dgm:spPr/>
    </dgm:pt>
    <dgm:pt modelId="{56265B9E-64F0-744F-BD91-E4CC7F0BC1F0}" type="pres">
      <dgm:prSet presAssocID="{0E82566B-DABA-2A4E-BCC6-25140308726D}" presName="sibTrans" presStyleLbl="sibTrans1D1" presStyleIdx="1" presStyleCnt="4"/>
      <dgm:spPr/>
      <dgm:t>
        <a:bodyPr/>
        <a:lstStyle/>
        <a:p>
          <a:endParaRPr lang="en-US"/>
        </a:p>
      </dgm:t>
    </dgm:pt>
    <dgm:pt modelId="{63D5FE9E-0020-D743-A8AC-30918DCC62C3}" type="pres">
      <dgm:prSet presAssocID="{8A187EBD-A64C-204D-99C5-7808DFD418B6}" presName="node" presStyleLbl="node1" presStyleIdx="2" presStyleCnt="4">
        <dgm:presLayoutVars>
          <dgm:bulletEnabled val="1"/>
        </dgm:presLayoutVars>
      </dgm:prSet>
      <dgm:spPr/>
      <dgm:t>
        <a:bodyPr/>
        <a:lstStyle/>
        <a:p>
          <a:endParaRPr lang="en-US"/>
        </a:p>
      </dgm:t>
    </dgm:pt>
    <dgm:pt modelId="{F2410E38-0C36-6846-A48C-5A6EBBCF0D15}" type="pres">
      <dgm:prSet presAssocID="{8A187EBD-A64C-204D-99C5-7808DFD418B6}" presName="spNode" presStyleCnt="0"/>
      <dgm:spPr/>
    </dgm:pt>
    <dgm:pt modelId="{2A22832D-6080-4342-8429-43AF413EB0D1}" type="pres">
      <dgm:prSet presAssocID="{49F2CBFF-AE2A-C048-B25A-0388E43FFAF6}" presName="sibTrans" presStyleLbl="sibTrans1D1" presStyleIdx="2" presStyleCnt="4"/>
      <dgm:spPr/>
      <dgm:t>
        <a:bodyPr/>
        <a:lstStyle/>
        <a:p>
          <a:endParaRPr lang="en-US"/>
        </a:p>
      </dgm:t>
    </dgm:pt>
    <dgm:pt modelId="{3AEE21A7-8672-0F4D-9F0E-2A760E3DAE35}" type="pres">
      <dgm:prSet presAssocID="{E83F2A52-6576-C34A-8366-AE9EE2FCFC8D}" presName="node" presStyleLbl="node1" presStyleIdx="3" presStyleCnt="4" custScaleX="168660" custScaleY="140174">
        <dgm:presLayoutVars>
          <dgm:bulletEnabled val="1"/>
        </dgm:presLayoutVars>
      </dgm:prSet>
      <dgm:spPr/>
      <dgm:t>
        <a:bodyPr/>
        <a:lstStyle/>
        <a:p>
          <a:endParaRPr lang="en-US"/>
        </a:p>
      </dgm:t>
    </dgm:pt>
    <dgm:pt modelId="{0CCBAB39-5EEB-F543-AEDA-998FFFC7A4F8}" type="pres">
      <dgm:prSet presAssocID="{E83F2A52-6576-C34A-8366-AE9EE2FCFC8D}" presName="spNode" presStyleCnt="0"/>
      <dgm:spPr/>
    </dgm:pt>
    <dgm:pt modelId="{EC6A808C-2977-CA44-9FF6-8A23E18E2A7D}" type="pres">
      <dgm:prSet presAssocID="{D2267C9E-E893-8B43-A50F-425387672313}" presName="sibTrans" presStyleLbl="sibTrans1D1" presStyleIdx="3" presStyleCnt="4"/>
      <dgm:spPr/>
      <dgm:t>
        <a:bodyPr/>
        <a:lstStyle/>
        <a:p>
          <a:endParaRPr lang="en-US"/>
        </a:p>
      </dgm:t>
    </dgm:pt>
  </dgm:ptLst>
  <dgm:cxnLst>
    <dgm:cxn modelId="{4E3F4CE2-C49C-8A45-80EE-A62F8D902531}" type="presOf" srcId="{D2267C9E-E893-8B43-A50F-425387672313}" destId="{EC6A808C-2977-CA44-9FF6-8A23E18E2A7D}" srcOrd="0" destOrd="0" presId="urn:microsoft.com/office/officeart/2005/8/layout/cycle6"/>
    <dgm:cxn modelId="{17454D42-D99D-0C4C-9C03-B430EED59BE3}" type="presOf" srcId="{8A187EBD-A64C-204D-99C5-7808DFD418B6}" destId="{63D5FE9E-0020-D743-A8AC-30918DCC62C3}" srcOrd="0" destOrd="0" presId="urn:microsoft.com/office/officeart/2005/8/layout/cycle6"/>
    <dgm:cxn modelId="{B78D0338-7A7E-E645-95C6-768D7768864E}" type="presOf" srcId="{E83F2A52-6576-C34A-8366-AE9EE2FCFC8D}" destId="{3AEE21A7-8672-0F4D-9F0E-2A760E3DAE35}" srcOrd="0" destOrd="0" presId="urn:microsoft.com/office/officeart/2005/8/layout/cycle6"/>
    <dgm:cxn modelId="{DD9026CD-5FDB-5549-BF0A-416BAB1C6B4C}" srcId="{23FA30F0-197B-A94E-8B3C-60FCB19EBEA6}" destId="{18155872-91D6-A844-9A49-AF45BA1501DC}" srcOrd="1" destOrd="0" parTransId="{A2DA257D-C536-074C-A16E-EB3DD85FEA96}" sibTransId="{0E82566B-DABA-2A4E-BCC6-25140308726D}"/>
    <dgm:cxn modelId="{0362B45B-B6DF-D640-BDB6-50C9F1C4C40D}" srcId="{23FA30F0-197B-A94E-8B3C-60FCB19EBEA6}" destId="{E83F2A52-6576-C34A-8366-AE9EE2FCFC8D}" srcOrd="3" destOrd="0" parTransId="{F9FA7B21-D989-AE49-8E04-5AA79D6CAC1C}" sibTransId="{D2267C9E-E893-8B43-A50F-425387672313}"/>
    <dgm:cxn modelId="{041ED864-F451-714C-A8A1-AB7BDD492FD3}" type="presOf" srcId="{49F2CBFF-AE2A-C048-B25A-0388E43FFAF6}" destId="{2A22832D-6080-4342-8429-43AF413EB0D1}" srcOrd="0" destOrd="0" presId="urn:microsoft.com/office/officeart/2005/8/layout/cycle6"/>
    <dgm:cxn modelId="{13085B67-F041-D440-A59C-42169428C861}" srcId="{23FA30F0-197B-A94E-8B3C-60FCB19EBEA6}" destId="{2EC2C5FA-E5BF-1347-92B9-C898B144158F}" srcOrd="0" destOrd="0" parTransId="{86408B79-60BE-2742-BEBC-DDDACB957111}" sibTransId="{5486E578-C29A-8340-B2A7-C9A2C5E329C2}"/>
    <dgm:cxn modelId="{F5F474D0-33BF-654C-84AF-F700AD5A8C7C}" type="presOf" srcId="{0E82566B-DABA-2A4E-BCC6-25140308726D}" destId="{56265B9E-64F0-744F-BD91-E4CC7F0BC1F0}" srcOrd="0" destOrd="0" presId="urn:microsoft.com/office/officeart/2005/8/layout/cycle6"/>
    <dgm:cxn modelId="{75A84BB5-D917-A641-B0E8-150E1F1AB27F}" type="presOf" srcId="{2EC2C5FA-E5BF-1347-92B9-C898B144158F}" destId="{8EC3A94A-A33C-1B44-AFF2-A1776085B1CC}" srcOrd="0" destOrd="0" presId="urn:microsoft.com/office/officeart/2005/8/layout/cycle6"/>
    <dgm:cxn modelId="{2D42EDD1-35B9-F640-A0F4-6666EAC32B0E}" type="presOf" srcId="{5486E578-C29A-8340-B2A7-C9A2C5E329C2}" destId="{E1983329-5A38-4243-B948-90B6B0F80ADB}" srcOrd="0" destOrd="0" presId="urn:microsoft.com/office/officeart/2005/8/layout/cycle6"/>
    <dgm:cxn modelId="{6CAE43F7-B6DB-0C48-A080-21B308D02147}" srcId="{23FA30F0-197B-A94E-8B3C-60FCB19EBEA6}" destId="{8A187EBD-A64C-204D-99C5-7808DFD418B6}" srcOrd="2" destOrd="0" parTransId="{220371FC-7F7A-0E4E-B612-94DAAB603DC0}" sibTransId="{49F2CBFF-AE2A-C048-B25A-0388E43FFAF6}"/>
    <dgm:cxn modelId="{2FB10085-4CB8-4344-B587-EA27A9AAF938}" type="presOf" srcId="{18155872-91D6-A844-9A49-AF45BA1501DC}" destId="{E2A7A059-6E9D-3B42-B4CC-AE9A0E578C9C}" srcOrd="0" destOrd="0" presId="urn:microsoft.com/office/officeart/2005/8/layout/cycle6"/>
    <dgm:cxn modelId="{06808362-0831-3948-8611-79395979B977}" type="presOf" srcId="{23FA30F0-197B-A94E-8B3C-60FCB19EBEA6}" destId="{E8E5C99A-275D-144F-B874-9DF6E8362CD5}" srcOrd="0" destOrd="0" presId="urn:microsoft.com/office/officeart/2005/8/layout/cycle6"/>
    <dgm:cxn modelId="{81EA366D-DB4C-6D45-8AFC-CEBA842F82BB}" type="presParOf" srcId="{E8E5C99A-275D-144F-B874-9DF6E8362CD5}" destId="{8EC3A94A-A33C-1B44-AFF2-A1776085B1CC}" srcOrd="0" destOrd="0" presId="urn:microsoft.com/office/officeart/2005/8/layout/cycle6"/>
    <dgm:cxn modelId="{847BA831-5DB7-B844-8DE3-05E64179551A}" type="presParOf" srcId="{E8E5C99A-275D-144F-B874-9DF6E8362CD5}" destId="{34B52190-9AE8-A444-BB96-C69AC69DFF28}" srcOrd="1" destOrd="0" presId="urn:microsoft.com/office/officeart/2005/8/layout/cycle6"/>
    <dgm:cxn modelId="{147F86EB-A78B-6A47-BA09-C33BFA1CF24D}" type="presParOf" srcId="{E8E5C99A-275D-144F-B874-9DF6E8362CD5}" destId="{E1983329-5A38-4243-B948-90B6B0F80ADB}" srcOrd="2" destOrd="0" presId="urn:microsoft.com/office/officeart/2005/8/layout/cycle6"/>
    <dgm:cxn modelId="{312C46EF-F150-1F4E-BD4F-81EEF8125A46}" type="presParOf" srcId="{E8E5C99A-275D-144F-B874-9DF6E8362CD5}" destId="{E2A7A059-6E9D-3B42-B4CC-AE9A0E578C9C}" srcOrd="3" destOrd="0" presId="urn:microsoft.com/office/officeart/2005/8/layout/cycle6"/>
    <dgm:cxn modelId="{5675F516-AFB8-2941-BBE2-422F30366CF9}" type="presParOf" srcId="{E8E5C99A-275D-144F-B874-9DF6E8362CD5}" destId="{0D53A616-6059-BF45-8862-D0B5482FCCF4}" srcOrd="4" destOrd="0" presId="urn:microsoft.com/office/officeart/2005/8/layout/cycle6"/>
    <dgm:cxn modelId="{017C4362-6E59-EF48-87DB-EAB3F3D10F58}" type="presParOf" srcId="{E8E5C99A-275D-144F-B874-9DF6E8362CD5}" destId="{56265B9E-64F0-744F-BD91-E4CC7F0BC1F0}" srcOrd="5" destOrd="0" presId="urn:microsoft.com/office/officeart/2005/8/layout/cycle6"/>
    <dgm:cxn modelId="{9C5DF439-EB27-824A-85AE-1A83CA005C03}" type="presParOf" srcId="{E8E5C99A-275D-144F-B874-9DF6E8362CD5}" destId="{63D5FE9E-0020-D743-A8AC-30918DCC62C3}" srcOrd="6" destOrd="0" presId="urn:microsoft.com/office/officeart/2005/8/layout/cycle6"/>
    <dgm:cxn modelId="{DB692EFF-CC88-644A-B050-90AEFFC7C5C0}" type="presParOf" srcId="{E8E5C99A-275D-144F-B874-9DF6E8362CD5}" destId="{F2410E38-0C36-6846-A48C-5A6EBBCF0D15}" srcOrd="7" destOrd="0" presId="urn:microsoft.com/office/officeart/2005/8/layout/cycle6"/>
    <dgm:cxn modelId="{786CF2FF-1D85-FC40-988B-80DD275CAF6E}" type="presParOf" srcId="{E8E5C99A-275D-144F-B874-9DF6E8362CD5}" destId="{2A22832D-6080-4342-8429-43AF413EB0D1}" srcOrd="8" destOrd="0" presId="urn:microsoft.com/office/officeart/2005/8/layout/cycle6"/>
    <dgm:cxn modelId="{790F58AD-92DB-9242-9EDB-48E5912DF08C}" type="presParOf" srcId="{E8E5C99A-275D-144F-B874-9DF6E8362CD5}" destId="{3AEE21A7-8672-0F4D-9F0E-2A760E3DAE35}" srcOrd="9" destOrd="0" presId="urn:microsoft.com/office/officeart/2005/8/layout/cycle6"/>
    <dgm:cxn modelId="{9EF39D19-0DD5-394D-9E4A-238DE2D2DCE2}" type="presParOf" srcId="{E8E5C99A-275D-144F-B874-9DF6E8362CD5}" destId="{0CCBAB39-5EEB-F543-AEDA-998FFFC7A4F8}" srcOrd="10" destOrd="0" presId="urn:microsoft.com/office/officeart/2005/8/layout/cycle6"/>
    <dgm:cxn modelId="{78405523-620F-694C-A9A3-48A604500FCF}" type="presParOf" srcId="{E8E5C99A-275D-144F-B874-9DF6E8362CD5}" destId="{EC6A808C-2977-CA44-9FF6-8A23E18E2A7D}"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1F8CCA-9FB3-AA43-8908-67BE7711379D}" type="doc">
      <dgm:prSet loTypeId="urn:microsoft.com/office/officeart/2005/8/layout/cycle4" loCatId="" qsTypeId="urn:microsoft.com/office/officeart/2005/8/quickstyle/simple4" qsCatId="simple" csTypeId="urn:microsoft.com/office/officeart/2005/8/colors/accent1_2" csCatId="accent1" phldr="1"/>
      <dgm:spPr/>
      <dgm:t>
        <a:bodyPr/>
        <a:lstStyle/>
        <a:p>
          <a:endParaRPr lang="en-US"/>
        </a:p>
      </dgm:t>
    </dgm:pt>
    <dgm:pt modelId="{3CFA5D8F-48AC-EC4D-A989-103184E154F1}">
      <dgm:prSet phldrT="[Text]"/>
      <dgm:spPr/>
      <dgm:t>
        <a:bodyPr/>
        <a:lstStyle/>
        <a:p>
          <a:pPr algn="ctr"/>
          <a:r>
            <a:rPr lang="en-US"/>
            <a:t>Risk Factors Individual &amp; Social</a:t>
          </a:r>
        </a:p>
      </dgm:t>
    </dgm:pt>
    <dgm:pt modelId="{46FCB834-4525-124C-A271-7B6E5762EAA6}" type="parTrans" cxnId="{B23D0470-2DB9-664C-856E-D8663FA25F2A}">
      <dgm:prSet/>
      <dgm:spPr/>
      <dgm:t>
        <a:bodyPr/>
        <a:lstStyle/>
        <a:p>
          <a:pPr algn="l"/>
          <a:endParaRPr lang="en-US"/>
        </a:p>
      </dgm:t>
    </dgm:pt>
    <dgm:pt modelId="{BDC578F2-6D98-BE43-ADE0-9946F9F4AAE8}" type="sibTrans" cxnId="{B23D0470-2DB9-664C-856E-D8663FA25F2A}">
      <dgm:prSet/>
      <dgm:spPr/>
      <dgm:t>
        <a:bodyPr/>
        <a:lstStyle/>
        <a:p>
          <a:pPr algn="l"/>
          <a:endParaRPr lang="en-US"/>
        </a:p>
      </dgm:t>
    </dgm:pt>
    <dgm:pt modelId="{C0C3D8A1-A1E7-2445-A930-C11CEA271362}">
      <dgm:prSet phldrT="[Text]" custT="1"/>
      <dgm:spPr/>
      <dgm:t>
        <a:bodyPr/>
        <a:lstStyle/>
        <a:p>
          <a:pPr algn="l"/>
          <a:r>
            <a:rPr lang="en-US" sz="1400"/>
            <a:t>Personality Traits; Family Networks; .... </a:t>
          </a:r>
          <a:r>
            <a:rPr lang="en-US" sz="1400" i="1"/>
            <a:t>eg. post-natal depression</a:t>
          </a:r>
        </a:p>
      </dgm:t>
    </dgm:pt>
    <dgm:pt modelId="{3A861DE3-6640-3845-A32E-1E7A434ACC01}" type="parTrans" cxnId="{18DF55BE-0B42-B042-84BC-C9CA3C19D4A3}">
      <dgm:prSet/>
      <dgm:spPr/>
      <dgm:t>
        <a:bodyPr/>
        <a:lstStyle/>
        <a:p>
          <a:pPr algn="l"/>
          <a:endParaRPr lang="en-US"/>
        </a:p>
      </dgm:t>
    </dgm:pt>
    <dgm:pt modelId="{FC8518D2-3EAD-8A43-A166-1DE592452B70}" type="sibTrans" cxnId="{18DF55BE-0B42-B042-84BC-C9CA3C19D4A3}">
      <dgm:prSet/>
      <dgm:spPr/>
      <dgm:t>
        <a:bodyPr/>
        <a:lstStyle/>
        <a:p>
          <a:pPr algn="l"/>
          <a:endParaRPr lang="en-US"/>
        </a:p>
      </dgm:t>
    </dgm:pt>
    <dgm:pt modelId="{0FA5B1F2-0AC7-5240-8029-D63DE91720D2}">
      <dgm:prSet phldrT="[Text]"/>
      <dgm:spPr/>
      <dgm:t>
        <a:bodyPr/>
        <a:lstStyle/>
        <a:p>
          <a:pPr algn="l"/>
          <a:r>
            <a:rPr lang="en-US"/>
            <a:t>Protective Factors Individual &amp; Social</a:t>
          </a:r>
        </a:p>
      </dgm:t>
    </dgm:pt>
    <dgm:pt modelId="{31EAF93B-AF69-374C-ABD6-CBD36773F3D7}" type="parTrans" cxnId="{23C422E9-14E7-D142-9A26-3B9B745DADBB}">
      <dgm:prSet/>
      <dgm:spPr/>
      <dgm:t>
        <a:bodyPr/>
        <a:lstStyle/>
        <a:p>
          <a:pPr algn="l"/>
          <a:endParaRPr lang="en-US"/>
        </a:p>
      </dgm:t>
    </dgm:pt>
    <dgm:pt modelId="{F2977FD2-0711-BA4E-9AD3-CBF24DE0C390}" type="sibTrans" cxnId="{23C422E9-14E7-D142-9A26-3B9B745DADBB}">
      <dgm:prSet/>
      <dgm:spPr/>
      <dgm:t>
        <a:bodyPr/>
        <a:lstStyle/>
        <a:p>
          <a:pPr algn="l"/>
          <a:endParaRPr lang="en-US"/>
        </a:p>
      </dgm:t>
    </dgm:pt>
    <dgm:pt modelId="{8A288F11-5B50-C54E-94F1-0FD39A396012}">
      <dgm:prSet phldrT="[Text]" custT="1"/>
      <dgm:spPr/>
      <dgm:t>
        <a:bodyPr/>
        <a:lstStyle/>
        <a:p>
          <a:pPr algn="l"/>
          <a:r>
            <a:rPr lang="en-US" sz="1400"/>
            <a:t>Personality Traits; Family Networks; .... </a:t>
          </a:r>
          <a:r>
            <a:rPr lang="en-US" sz="1400" i="1"/>
            <a:t>eg. support from wider family</a:t>
          </a:r>
        </a:p>
      </dgm:t>
    </dgm:pt>
    <dgm:pt modelId="{C14004B0-1CE6-9D44-B3FF-AC3516335255}" type="parTrans" cxnId="{6AD26315-A093-5C47-BB00-4D89A8EA068A}">
      <dgm:prSet/>
      <dgm:spPr/>
      <dgm:t>
        <a:bodyPr/>
        <a:lstStyle/>
        <a:p>
          <a:pPr algn="l"/>
          <a:endParaRPr lang="en-US"/>
        </a:p>
      </dgm:t>
    </dgm:pt>
    <dgm:pt modelId="{68526B74-D780-5D4B-9872-53BE2C8C49EE}" type="sibTrans" cxnId="{6AD26315-A093-5C47-BB00-4D89A8EA068A}">
      <dgm:prSet/>
      <dgm:spPr/>
      <dgm:t>
        <a:bodyPr/>
        <a:lstStyle/>
        <a:p>
          <a:pPr algn="l"/>
          <a:endParaRPr lang="en-US"/>
        </a:p>
      </dgm:t>
    </dgm:pt>
    <dgm:pt modelId="{D6A84685-3AC7-8149-8A80-7B5E5EE274EA}">
      <dgm:prSet phldrT="[Text]"/>
      <dgm:spPr/>
      <dgm:t>
        <a:bodyPr/>
        <a:lstStyle/>
        <a:p>
          <a:pPr algn="l"/>
          <a:r>
            <a:rPr lang="en-US"/>
            <a:t>Protective Factors Societal/ Political</a:t>
          </a:r>
        </a:p>
      </dgm:t>
    </dgm:pt>
    <dgm:pt modelId="{33DCCA70-E3C1-DB4C-9560-19F9614B25A6}" type="parTrans" cxnId="{BFFB1520-FDFA-014E-A117-210E09139A06}">
      <dgm:prSet/>
      <dgm:spPr/>
      <dgm:t>
        <a:bodyPr/>
        <a:lstStyle/>
        <a:p>
          <a:pPr algn="l"/>
          <a:endParaRPr lang="en-US"/>
        </a:p>
      </dgm:t>
    </dgm:pt>
    <dgm:pt modelId="{A89D50F6-B810-934F-A2D4-C330CF946809}" type="sibTrans" cxnId="{BFFB1520-FDFA-014E-A117-210E09139A06}">
      <dgm:prSet/>
      <dgm:spPr/>
      <dgm:t>
        <a:bodyPr/>
        <a:lstStyle/>
        <a:p>
          <a:pPr algn="l"/>
          <a:endParaRPr lang="en-US"/>
        </a:p>
      </dgm:t>
    </dgm:pt>
    <dgm:pt modelId="{9AD8A442-3E29-E34C-9F1C-6B3CC91953D4}">
      <dgm:prSet phldrT="[Text]" custT="1"/>
      <dgm:spPr/>
      <dgm:t>
        <a:bodyPr tIns="0"/>
        <a:lstStyle/>
        <a:p>
          <a:pPr algn="l"/>
          <a:r>
            <a:rPr lang="en-US" sz="1400"/>
            <a:t>Norms, Values,  Policies, Systems &amp; Structures </a:t>
          </a:r>
          <a:r>
            <a:rPr lang="en-US" sz="1400" i="1"/>
            <a:t>eg. inclusive ethos</a:t>
          </a:r>
          <a:endParaRPr lang="en-US" sz="1400"/>
        </a:p>
      </dgm:t>
    </dgm:pt>
    <dgm:pt modelId="{2FD0397C-8B86-624C-A6EA-035AFE554CED}" type="parTrans" cxnId="{131A51CD-3A01-7F48-94FD-ECF2A7988AF3}">
      <dgm:prSet/>
      <dgm:spPr/>
      <dgm:t>
        <a:bodyPr/>
        <a:lstStyle/>
        <a:p>
          <a:pPr algn="l"/>
          <a:endParaRPr lang="en-US"/>
        </a:p>
      </dgm:t>
    </dgm:pt>
    <dgm:pt modelId="{F3166DE4-C657-0041-8317-44C7DD1A77F8}" type="sibTrans" cxnId="{131A51CD-3A01-7F48-94FD-ECF2A7988AF3}">
      <dgm:prSet/>
      <dgm:spPr/>
      <dgm:t>
        <a:bodyPr/>
        <a:lstStyle/>
        <a:p>
          <a:pPr algn="l"/>
          <a:endParaRPr lang="en-US"/>
        </a:p>
      </dgm:t>
    </dgm:pt>
    <dgm:pt modelId="{C7EB3A65-A08F-FF48-B5BD-519B7A1D5D11}">
      <dgm:prSet phldrT="[Text]"/>
      <dgm:spPr/>
      <dgm:t>
        <a:bodyPr/>
        <a:lstStyle/>
        <a:p>
          <a:pPr algn="l"/>
          <a:r>
            <a:rPr lang="en-US"/>
            <a:t>Risk Factors Societal/ Political</a:t>
          </a:r>
        </a:p>
      </dgm:t>
    </dgm:pt>
    <dgm:pt modelId="{5D2F8EE4-BFE4-A54C-A669-2CCBD49B7BC1}" type="parTrans" cxnId="{75120E72-D462-7043-84A5-98A160097060}">
      <dgm:prSet/>
      <dgm:spPr/>
      <dgm:t>
        <a:bodyPr/>
        <a:lstStyle/>
        <a:p>
          <a:pPr algn="l"/>
          <a:endParaRPr lang="en-US"/>
        </a:p>
      </dgm:t>
    </dgm:pt>
    <dgm:pt modelId="{65697C7E-CDA3-7244-BEC7-FFEB40FDBD2B}" type="sibTrans" cxnId="{75120E72-D462-7043-84A5-98A160097060}">
      <dgm:prSet/>
      <dgm:spPr/>
      <dgm:t>
        <a:bodyPr/>
        <a:lstStyle/>
        <a:p>
          <a:pPr algn="l"/>
          <a:endParaRPr lang="en-US"/>
        </a:p>
      </dgm:t>
    </dgm:pt>
    <dgm:pt modelId="{8673A1D7-0F03-DB44-BFDE-7D4BE109E257}">
      <dgm:prSet phldrT="[Text]" custT="1"/>
      <dgm:spPr/>
      <dgm:t>
        <a:bodyPr tIns="0" rIns="72000"/>
        <a:lstStyle/>
        <a:p>
          <a:pPr algn="l"/>
          <a:r>
            <a:rPr lang="en-US" sz="1400"/>
            <a:t>Norms, Values,  Policies, Systems &amp; Structures </a:t>
          </a:r>
          <a:r>
            <a:rPr lang="en-US" sz="1400" i="1"/>
            <a:t>eg. poverty</a:t>
          </a:r>
        </a:p>
      </dgm:t>
    </dgm:pt>
    <dgm:pt modelId="{974767FC-8435-554C-8906-7CB50B5E2069}" type="parTrans" cxnId="{3DD70BD1-D9E6-5A43-940F-BA92E62A2869}">
      <dgm:prSet/>
      <dgm:spPr/>
      <dgm:t>
        <a:bodyPr/>
        <a:lstStyle/>
        <a:p>
          <a:pPr algn="l"/>
          <a:endParaRPr lang="en-US"/>
        </a:p>
      </dgm:t>
    </dgm:pt>
    <dgm:pt modelId="{CEF84940-CB4B-AB4C-89A5-F8ACCC304B3E}" type="sibTrans" cxnId="{3DD70BD1-D9E6-5A43-940F-BA92E62A2869}">
      <dgm:prSet/>
      <dgm:spPr/>
      <dgm:t>
        <a:bodyPr/>
        <a:lstStyle/>
        <a:p>
          <a:pPr algn="l"/>
          <a:endParaRPr lang="en-US"/>
        </a:p>
      </dgm:t>
    </dgm:pt>
    <dgm:pt modelId="{A873AAE4-1C4F-3347-8F21-191CE1CF636E}" type="pres">
      <dgm:prSet presAssocID="{101F8CCA-9FB3-AA43-8908-67BE7711379D}" presName="cycleMatrixDiagram" presStyleCnt="0">
        <dgm:presLayoutVars>
          <dgm:chMax val="1"/>
          <dgm:dir/>
          <dgm:animLvl val="lvl"/>
          <dgm:resizeHandles val="exact"/>
        </dgm:presLayoutVars>
      </dgm:prSet>
      <dgm:spPr/>
      <dgm:t>
        <a:bodyPr/>
        <a:lstStyle/>
        <a:p>
          <a:endParaRPr lang="en-US"/>
        </a:p>
      </dgm:t>
    </dgm:pt>
    <dgm:pt modelId="{8EADA0A3-E113-2C4D-A63D-69D1094E5F57}" type="pres">
      <dgm:prSet presAssocID="{101F8CCA-9FB3-AA43-8908-67BE7711379D}" presName="children" presStyleCnt="0"/>
      <dgm:spPr/>
    </dgm:pt>
    <dgm:pt modelId="{E0071AD3-3DA8-464F-82CB-022D7D21AD5D}" type="pres">
      <dgm:prSet presAssocID="{101F8CCA-9FB3-AA43-8908-67BE7711379D}" presName="child1group" presStyleCnt="0"/>
      <dgm:spPr/>
    </dgm:pt>
    <dgm:pt modelId="{8E39085F-1CBE-6240-A54E-8AA820C8743C}" type="pres">
      <dgm:prSet presAssocID="{101F8CCA-9FB3-AA43-8908-67BE7711379D}" presName="child1" presStyleLbl="bgAcc1" presStyleIdx="0" presStyleCnt="4" custScaleX="154639" custLinFactNeighborX="-16371" custLinFactNeighborY="-5069"/>
      <dgm:spPr/>
      <dgm:t>
        <a:bodyPr/>
        <a:lstStyle/>
        <a:p>
          <a:endParaRPr lang="en-US"/>
        </a:p>
      </dgm:t>
    </dgm:pt>
    <dgm:pt modelId="{8BC0CAC3-1C9F-9C43-8D25-51C8E99250DF}" type="pres">
      <dgm:prSet presAssocID="{101F8CCA-9FB3-AA43-8908-67BE7711379D}" presName="child1Text" presStyleLbl="bgAcc1" presStyleIdx="0" presStyleCnt="4">
        <dgm:presLayoutVars>
          <dgm:bulletEnabled val="1"/>
        </dgm:presLayoutVars>
      </dgm:prSet>
      <dgm:spPr/>
      <dgm:t>
        <a:bodyPr/>
        <a:lstStyle/>
        <a:p>
          <a:endParaRPr lang="en-US"/>
        </a:p>
      </dgm:t>
    </dgm:pt>
    <dgm:pt modelId="{92F25BC8-BB51-564A-A549-4D2E65C1C56B}" type="pres">
      <dgm:prSet presAssocID="{101F8CCA-9FB3-AA43-8908-67BE7711379D}" presName="child2group" presStyleCnt="0"/>
      <dgm:spPr/>
    </dgm:pt>
    <dgm:pt modelId="{ADC93305-5E23-C54A-BFE5-DE3FC2AA9837}" type="pres">
      <dgm:prSet presAssocID="{101F8CCA-9FB3-AA43-8908-67BE7711379D}" presName="child2" presStyleLbl="bgAcc1" presStyleIdx="1" presStyleCnt="4" custScaleX="129645" custLinFactNeighborX="13926" custLinFactNeighborY="-1883"/>
      <dgm:spPr/>
      <dgm:t>
        <a:bodyPr/>
        <a:lstStyle/>
        <a:p>
          <a:endParaRPr lang="en-US"/>
        </a:p>
      </dgm:t>
    </dgm:pt>
    <dgm:pt modelId="{8C857045-9445-0643-82B8-0C79013D5F34}" type="pres">
      <dgm:prSet presAssocID="{101F8CCA-9FB3-AA43-8908-67BE7711379D}" presName="child2Text" presStyleLbl="bgAcc1" presStyleIdx="1" presStyleCnt="4">
        <dgm:presLayoutVars>
          <dgm:bulletEnabled val="1"/>
        </dgm:presLayoutVars>
      </dgm:prSet>
      <dgm:spPr/>
      <dgm:t>
        <a:bodyPr/>
        <a:lstStyle/>
        <a:p>
          <a:endParaRPr lang="en-US"/>
        </a:p>
      </dgm:t>
    </dgm:pt>
    <dgm:pt modelId="{D9458101-D0F7-BD43-854A-FFF5D7117429}" type="pres">
      <dgm:prSet presAssocID="{101F8CCA-9FB3-AA43-8908-67BE7711379D}" presName="child3group" presStyleCnt="0"/>
      <dgm:spPr/>
    </dgm:pt>
    <dgm:pt modelId="{0D515E6A-7260-124A-B682-58571943047C}" type="pres">
      <dgm:prSet presAssocID="{101F8CCA-9FB3-AA43-8908-67BE7711379D}" presName="child3" presStyleLbl="bgAcc1" presStyleIdx="2" presStyleCnt="4" custScaleX="134886" custLinFactNeighborX="13894" custLinFactNeighborY="3901"/>
      <dgm:spPr/>
      <dgm:t>
        <a:bodyPr/>
        <a:lstStyle/>
        <a:p>
          <a:endParaRPr lang="en-US"/>
        </a:p>
      </dgm:t>
    </dgm:pt>
    <dgm:pt modelId="{5421E09F-A48A-044E-9296-25663EAF010D}" type="pres">
      <dgm:prSet presAssocID="{101F8CCA-9FB3-AA43-8908-67BE7711379D}" presName="child3Text" presStyleLbl="bgAcc1" presStyleIdx="2" presStyleCnt="4">
        <dgm:presLayoutVars>
          <dgm:bulletEnabled val="1"/>
        </dgm:presLayoutVars>
      </dgm:prSet>
      <dgm:spPr/>
      <dgm:t>
        <a:bodyPr/>
        <a:lstStyle/>
        <a:p>
          <a:endParaRPr lang="en-US"/>
        </a:p>
      </dgm:t>
    </dgm:pt>
    <dgm:pt modelId="{59755775-FE7E-414A-9C1E-080E49FAF2FF}" type="pres">
      <dgm:prSet presAssocID="{101F8CCA-9FB3-AA43-8908-67BE7711379D}" presName="child4group" presStyleCnt="0"/>
      <dgm:spPr/>
    </dgm:pt>
    <dgm:pt modelId="{4056BE4D-7EA1-9946-A9E9-D98F097CA970}" type="pres">
      <dgm:prSet presAssocID="{101F8CCA-9FB3-AA43-8908-67BE7711379D}" presName="child4" presStyleLbl="bgAcc1" presStyleIdx="3" presStyleCnt="4" custScaleX="143879" custLinFactNeighborX="-10970" custLinFactNeighborY="3901"/>
      <dgm:spPr/>
      <dgm:t>
        <a:bodyPr/>
        <a:lstStyle/>
        <a:p>
          <a:endParaRPr lang="en-US"/>
        </a:p>
      </dgm:t>
    </dgm:pt>
    <dgm:pt modelId="{34BB62C8-908C-5642-9F22-6A2687EC885D}" type="pres">
      <dgm:prSet presAssocID="{101F8CCA-9FB3-AA43-8908-67BE7711379D}" presName="child4Text" presStyleLbl="bgAcc1" presStyleIdx="3" presStyleCnt="4">
        <dgm:presLayoutVars>
          <dgm:bulletEnabled val="1"/>
        </dgm:presLayoutVars>
      </dgm:prSet>
      <dgm:spPr/>
      <dgm:t>
        <a:bodyPr/>
        <a:lstStyle/>
        <a:p>
          <a:endParaRPr lang="en-US"/>
        </a:p>
      </dgm:t>
    </dgm:pt>
    <dgm:pt modelId="{3BDA3678-DCAD-0A47-B697-3EE2FC48E6E7}" type="pres">
      <dgm:prSet presAssocID="{101F8CCA-9FB3-AA43-8908-67BE7711379D}" presName="childPlaceholder" presStyleCnt="0"/>
      <dgm:spPr/>
    </dgm:pt>
    <dgm:pt modelId="{DE6B50C3-6AF0-7840-A306-76191CFD9A44}" type="pres">
      <dgm:prSet presAssocID="{101F8CCA-9FB3-AA43-8908-67BE7711379D}" presName="circle" presStyleCnt="0"/>
      <dgm:spPr/>
    </dgm:pt>
    <dgm:pt modelId="{53DD3FCB-2C3E-2D45-8592-84B1ED336FB6}" type="pres">
      <dgm:prSet presAssocID="{101F8CCA-9FB3-AA43-8908-67BE7711379D}" presName="quadrant1" presStyleLbl="node1" presStyleIdx="0" presStyleCnt="4">
        <dgm:presLayoutVars>
          <dgm:chMax val="1"/>
          <dgm:bulletEnabled val="1"/>
        </dgm:presLayoutVars>
      </dgm:prSet>
      <dgm:spPr/>
      <dgm:t>
        <a:bodyPr/>
        <a:lstStyle/>
        <a:p>
          <a:endParaRPr lang="en-US"/>
        </a:p>
      </dgm:t>
    </dgm:pt>
    <dgm:pt modelId="{05CA760C-9CAD-884E-8300-0BD4424F43BA}" type="pres">
      <dgm:prSet presAssocID="{101F8CCA-9FB3-AA43-8908-67BE7711379D}" presName="quadrant2" presStyleLbl="node1" presStyleIdx="1" presStyleCnt="4">
        <dgm:presLayoutVars>
          <dgm:chMax val="1"/>
          <dgm:bulletEnabled val="1"/>
        </dgm:presLayoutVars>
      </dgm:prSet>
      <dgm:spPr/>
      <dgm:t>
        <a:bodyPr/>
        <a:lstStyle/>
        <a:p>
          <a:endParaRPr lang="en-US"/>
        </a:p>
      </dgm:t>
    </dgm:pt>
    <dgm:pt modelId="{7BB82805-9BC5-C247-8EB8-C8DA8BF4FA51}" type="pres">
      <dgm:prSet presAssocID="{101F8CCA-9FB3-AA43-8908-67BE7711379D}" presName="quadrant3" presStyleLbl="node1" presStyleIdx="2" presStyleCnt="4">
        <dgm:presLayoutVars>
          <dgm:chMax val="1"/>
          <dgm:bulletEnabled val="1"/>
        </dgm:presLayoutVars>
      </dgm:prSet>
      <dgm:spPr/>
      <dgm:t>
        <a:bodyPr/>
        <a:lstStyle/>
        <a:p>
          <a:endParaRPr lang="en-US"/>
        </a:p>
      </dgm:t>
    </dgm:pt>
    <dgm:pt modelId="{DAED4E8E-D7E8-714A-96CB-D204045BEA93}" type="pres">
      <dgm:prSet presAssocID="{101F8CCA-9FB3-AA43-8908-67BE7711379D}" presName="quadrant4" presStyleLbl="node1" presStyleIdx="3" presStyleCnt="4">
        <dgm:presLayoutVars>
          <dgm:chMax val="1"/>
          <dgm:bulletEnabled val="1"/>
        </dgm:presLayoutVars>
      </dgm:prSet>
      <dgm:spPr/>
      <dgm:t>
        <a:bodyPr/>
        <a:lstStyle/>
        <a:p>
          <a:endParaRPr lang="en-US"/>
        </a:p>
      </dgm:t>
    </dgm:pt>
    <dgm:pt modelId="{56446146-FB0C-C54D-B5BF-7E419148F9D6}" type="pres">
      <dgm:prSet presAssocID="{101F8CCA-9FB3-AA43-8908-67BE7711379D}" presName="quadrantPlaceholder" presStyleCnt="0"/>
      <dgm:spPr/>
    </dgm:pt>
    <dgm:pt modelId="{AE60BB0D-0EE4-D747-A6CA-8BE7418824D0}" type="pres">
      <dgm:prSet presAssocID="{101F8CCA-9FB3-AA43-8908-67BE7711379D}" presName="center1" presStyleLbl="fgShp" presStyleIdx="0" presStyleCnt="2"/>
      <dgm:spPr/>
    </dgm:pt>
    <dgm:pt modelId="{F4566C37-8397-5C44-BD6B-D99B7BD24E65}" type="pres">
      <dgm:prSet presAssocID="{101F8CCA-9FB3-AA43-8908-67BE7711379D}" presName="center2" presStyleLbl="fgShp" presStyleIdx="1" presStyleCnt="2"/>
      <dgm:spPr/>
    </dgm:pt>
  </dgm:ptLst>
  <dgm:cxnLst>
    <dgm:cxn modelId="{A7EFCF96-D18D-544A-A8EF-396FD02DF3A7}" type="presOf" srcId="{C7EB3A65-A08F-FF48-B5BD-519B7A1D5D11}" destId="{DAED4E8E-D7E8-714A-96CB-D204045BEA93}" srcOrd="0" destOrd="0" presId="urn:microsoft.com/office/officeart/2005/8/layout/cycle4"/>
    <dgm:cxn modelId="{31C4BF4A-60D0-744D-962A-8198FA9275A7}" type="presOf" srcId="{9AD8A442-3E29-E34C-9F1C-6B3CC91953D4}" destId="{5421E09F-A48A-044E-9296-25663EAF010D}" srcOrd="1" destOrd="0" presId="urn:microsoft.com/office/officeart/2005/8/layout/cycle4"/>
    <dgm:cxn modelId="{4E13F6B7-07EA-0145-9240-D88E140BD4F2}" type="presOf" srcId="{3CFA5D8F-48AC-EC4D-A989-103184E154F1}" destId="{53DD3FCB-2C3E-2D45-8592-84B1ED336FB6}" srcOrd="0" destOrd="0" presId="urn:microsoft.com/office/officeart/2005/8/layout/cycle4"/>
    <dgm:cxn modelId="{AED66CB4-8096-BE4C-AC27-F689842DB3F8}" type="presOf" srcId="{101F8CCA-9FB3-AA43-8908-67BE7711379D}" destId="{A873AAE4-1C4F-3347-8F21-191CE1CF636E}" srcOrd="0" destOrd="0" presId="urn:microsoft.com/office/officeart/2005/8/layout/cycle4"/>
    <dgm:cxn modelId="{18DF55BE-0B42-B042-84BC-C9CA3C19D4A3}" srcId="{3CFA5D8F-48AC-EC4D-A989-103184E154F1}" destId="{C0C3D8A1-A1E7-2445-A930-C11CEA271362}" srcOrd="0" destOrd="0" parTransId="{3A861DE3-6640-3845-A32E-1E7A434ACC01}" sibTransId="{FC8518D2-3EAD-8A43-A166-1DE592452B70}"/>
    <dgm:cxn modelId="{A139E220-9EF9-C146-8BAB-512425E69539}" type="presOf" srcId="{8673A1D7-0F03-DB44-BFDE-7D4BE109E257}" destId="{34BB62C8-908C-5642-9F22-6A2687EC885D}" srcOrd="1" destOrd="0" presId="urn:microsoft.com/office/officeart/2005/8/layout/cycle4"/>
    <dgm:cxn modelId="{43596766-CFEB-5C49-8A27-D2B0E5FA35AF}" type="presOf" srcId="{9AD8A442-3E29-E34C-9F1C-6B3CC91953D4}" destId="{0D515E6A-7260-124A-B682-58571943047C}" srcOrd="0" destOrd="0" presId="urn:microsoft.com/office/officeart/2005/8/layout/cycle4"/>
    <dgm:cxn modelId="{F0888164-D9C0-9A48-A09B-C837E8F8F6B3}" type="presOf" srcId="{8673A1D7-0F03-DB44-BFDE-7D4BE109E257}" destId="{4056BE4D-7EA1-9946-A9E9-D98F097CA970}" srcOrd="0" destOrd="0" presId="urn:microsoft.com/office/officeart/2005/8/layout/cycle4"/>
    <dgm:cxn modelId="{A1104BC1-AC2A-4240-877B-EE748E4B09BC}" type="presOf" srcId="{D6A84685-3AC7-8149-8A80-7B5E5EE274EA}" destId="{7BB82805-9BC5-C247-8EB8-C8DA8BF4FA51}" srcOrd="0" destOrd="0" presId="urn:microsoft.com/office/officeart/2005/8/layout/cycle4"/>
    <dgm:cxn modelId="{81EEDA86-2A32-844E-8B69-325327DE4AE9}" type="presOf" srcId="{0FA5B1F2-0AC7-5240-8029-D63DE91720D2}" destId="{05CA760C-9CAD-884E-8300-0BD4424F43BA}" srcOrd="0" destOrd="0" presId="urn:microsoft.com/office/officeart/2005/8/layout/cycle4"/>
    <dgm:cxn modelId="{0D36577D-374A-AD46-8FBC-3C3079256FF0}" type="presOf" srcId="{8A288F11-5B50-C54E-94F1-0FD39A396012}" destId="{8C857045-9445-0643-82B8-0C79013D5F34}" srcOrd="1" destOrd="0" presId="urn:microsoft.com/office/officeart/2005/8/layout/cycle4"/>
    <dgm:cxn modelId="{75120E72-D462-7043-84A5-98A160097060}" srcId="{101F8CCA-9FB3-AA43-8908-67BE7711379D}" destId="{C7EB3A65-A08F-FF48-B5BD-519B7A1D5D11}" srcOrd="3" destOrd="0" parTransId="{5D2F8EE4-BFE4-A54C-A669-2CCBD49B7BC1}" sibTransId="{65697C7E-CDA3-7244-BEC7-FFEB40FDBD2B}"/>
    <dgm:cxn modelId="{3DD70BD1-D9E6-5A43-940F-BA92E62A2869}" srcId="{C7EB3A65-A08F-FF48-B5BD-519B7A1D5D11}" destId="{8673A1D7-0F03-DB44-BFDE-7D4BE109E257}" srcOrd="0" destOrd="0" parTransId="{974767FC-8435-554C-8906-7CB50B5E2069}" sibTransId="{CEF84940-CB4B-AB4C-89A5-F8ACCC304B3E}"/>
    <dgm:cxn modelId="{131A51CD-3A01-7F48-94FD-ECF2A7988AF3}" srcId="{D6A84685-3AC7-8149-8A80-7B5E5EE274EA}" destId="{9AD8A442-3E29-E34C-9F1C-6B3CC91953D4}" srcOrd="0" destOrd="0" parTransId="{2FD0397C-8B86-624C-A6EA-035AFE554CED}" sibTransId="{F3166DE4-C657-0041-8317-44C7DD1A77F8}"/>
    <dgm:cxn modelId="{6AD26315-A093-5C47-BB00-4D89A8EA068A}" srcId="{0FA5B1F2-0AC7-5240-8029-D63DE91720D2}" destId="{8A288F11-5B50-C54E-94F1-0FD39A396012}" srcOrd="0" destOrd="0" parTransId="{C14004B0-1CE6-9D44-B3FF-AC3516335255}" sibTransId="{68526B74-D780-5D4B-9872-53BE2C8C49EE}"/>
    <dgm:cxn modelId="{23C422E9-14E7-D142-9A26-3B9B745DADBB}" srcId="{101F8CCA-9FB3-AA43-8908-67BE7711379D}" destId="{0FA5B1F2-0AC7-5240-8029-D63DE91720D2}" srcOrd="1" destOrd="0" parTransId="{31EAF93B-AF69-374C-ABD6-CBD36773F3D7}" sibTransId="{F2977FD2-0711-BA4E-9AD3-CBF24DE0C390}"/>
    <dgm:cxn modelId="{BFFB1520-FDFA-014E-A117-210E09139A06}" srcId="{101F8CCA-9FB3-AA43-8908-67BE7711379D}" destId="{D6A84685-3AC7-8149-8A80-7B5E5EE274EA}" srcOrd="2" destOrd="0" parTransId="{33DCCA70-E3C1-DB4C-9560-19F9614B25A6}" sibTransId="{A89D50F6-B810-934F-A2D4-C330CF946809}"/>
    <dgm:cxn modelId="{6316C1E2-058D-2B43-8ED0-9AF77E8A0556}" type="presOf" srcId="{C0C3D8A1-A1E7-2445-A930-C11CEA271362}" destId="{8E39085F-1CBE-6240-A54E-8AA820C8743C}" srcOrd="0" destOrd="0" presId="urn:microsoft.com/office/officeart/2005/8/layout/cycle4"/>
    <dgm:cxn modelId="{C2A2979A-76D4-8E48-8BE1-7D14104A7148}" type="presOf" srcId="{8A288F11-5B50-C54E-94F1-0FD39A396012}" destId="{ADC93305-5E23-C54A-BFE5-DE3FC2AA9837}" srcOrd="0" destOrd="0" presId="urn:microsoft.com/office/officeart/2005/8/layout/cycle4"/>
    <dgm:cxn modelId="{D5CC246F-F9CC-4541-9374-2E9BB7098886}" type="presOf" srcId="{C0C3D8A1-A1E7-2445-A930-C11CEA271362}" destId="{8BC0CAC3-1C9F-9C43-8D25-51C8E99250DF}" srcOrd="1" destOrd="0" presId="urn:microsoft.com/office/officeart/2005/8/layout/cycle4"/>
    <dgm:cxn modelId="{B23D0470-2DB9-664C-856E-D8663FA25F2A}" srcId="{101F8CCA-9FB3-AA43-8908-67BE7711379D}" destId="{3CFA5D8F-48AC-EC4D-A989-103184E154F1}" srcOrd="0" destOrd="0" parTransId="{46FCB834-4525-124C-A271-7B6E5762EAA6}" sibTransId="{BDC578F2-6D98-BE43-ADE0-9946F9F4AAE8}"/>
    <dgm:cxn modelId="{EC8CF4FB-7417-D548-A6BF-A5F0B738DBCF}" type="presParOf" srcId="{A873AAE4-1C4F-3347-8F21-191CE1CF636E}" destId="{8EADA0A3-E113-2C4D-A63D-69D1094E5F57}" srcOrd="0" destOrd="0" presId="urn:microsoft.com/office/officeart/2005/8/layout/cycle4"/>
    <dgm:cxn modelId="{D789D329-3D17-0744-931C-F51D60D3865B}" type="presParOf" srcId="{8EADA0A3-E113-2C4D-A63D-69D1094E5F57}" destId="{E0071AD3-3DA8-464F-82CB-022D7D21AD5D}" srcOrd="0" destOrd="0" presId="urn:microsoft.com/office/officeart/2005/8/layout/cycle4"/>
    <dgm:cxn modelId="{AA78C74F-E986-A740-B786-6E8643FEF8D1}" type="presParOf" srcId="{E0071AD3-3DA8-464F-82CB-022D7D21AD5D}" destId="{8E39085F-1CBE-6240-A54E-8AA820C8743C}" srcOrd="0" destOrd="0" presId="urn:microsoft.com/office/officeart/2005/8/layout/cycle4"/>
    <dgm:cxn modelId="{157F3E09-D87B-A540-B5A1-0969657519E0}" type="presParOf" srcId="{E0071AD3-3DA8-464F-82CB-022D7D21AD5D}" destId="{8BC0CAC3-1C9F-9C43-8D25-51C8E99250DF}" srcOrd="1" destOrd="0" presId="urn:microsoft.com/office/officeart/2005/8/layout/cycle4"/>
    <dgm:cxn modelId="{42BCA2E5-B7F7-0A42-BC8C-ED484C8C3991}" type="presParOf" srcId="{8EADA0A3-E113-2C4D-A63D-69D1094E5F57}" destId="{92F25BC8-BB51-564A-A549-4D2E65C1C56B}" srcOrd="1" destOrd="0" presId="urn:microsoft.com/office/officeart/2005/8/layout/cycle4"/>
    <dgm:cxn modelId="{341704D9-6474-AC46-93B3-A8461E94648C}" type="presParOf" srcId="{92F25BC8-BB51-564A-A549-4D2E65C1C56B}" destId="{ADC93305-5E23-C54A-BFE5-DE3FC2AA9837}" srcOrd="0" destOrd="0" presId="urn:microsoft.com/office/officeart/2005/8/layout/cycle4"/>
    <dgm:cxn modelId="{04D8E5FF-C2A1-C44C-BEB0-B9380F8C9E7B}" type="presParOf" srcId="{92F25BC8-BB51-564A-A549-4D2E65C1C56B}" destId="{8C857045-9445-0643-82B8-0C79013D5F34}" srcOrd="1" destOrd="0" presId="urn:microsoft.com/office/officeart/2005/8/layout/cycle4"/>
    <dgm:cxn modelId="{6BF6C7AA-9B11-0D4E-BA4E-24813D0CFA7A}" type="presParOf" srcId="{8EADA0A3-E113-2C4D-A63D-69D1094E5F57}" destId="{D9458101-D0F7-BD43-854A-FFF5D7117429}" srcOrd="2" destOrd="0" presId="urn:microsoft.com/office/officeart/2005/8/layout/cycle4"/>
    <dgm:cxn modelId="{47FD5375-DD31-D345-9E6A-CA1FEBA335D1}" type="presParOf" srcId="{D9458101-D0F7-BD43-854A-FFF5D7117429}" destId="{0D515E6A-7260-124A-B682-58571943047C}" srcOrd="0" destOrd="0" presId="urn:microsoft.com/office/officeart/2005/8/layout/cycle4"/>
    <dgm:cxn modelId="{2210F939-ADCF-514C-BDC2-2F2BB92D611C}" type="presParOf" srcId="{D9458101-D0F7-BD43-854A-FFF5D7117429}" destId="{5421E09F-A48A-044E-9296-25663EAF010D}" srcOrd="1" destOrd="0" presId="urn:microsoft.com/office/officeart/2005/8/layout/cycle4"/>
    <dgm:cxn modelId="{E6694CE4-047D-A44B-8D2E-F7BDD1E6505C}" type="presParOf" srcId="{8EADA0A3-E113-2C4D-A63D-69D1094E5F57}" destId="{59755775-FE7E-414A-9C1E-080E49FAF2FF}" srcOrd="3" destOrd="0" presId="urn:microsoft.com/office/officeart/2005/8/layout/cycle4"/>
    <dgm:cxn modelId="{271499C6-6635-FB4D-B8D8-C674D51A8D41}" type="presParOf" srcId="{59755775-FE7E-414A-9C1E-080E49FAF2FF}" destId="{4056BE4D-7EA1-9946-A9E9-D98F097CA970}" srcOrd="0" destOrd="0" presId="urn:microsoft.com/office/officeart/2005/8/layout/cycle4"/>
    <dgm:cxn modelId="{8BA56FD2-FF71-894E-87D2-58CCBD53CFD0}" type="presParOf" srcId="{59755775-FE7E-414A-9C1E-080E49FAF2FF}" destId="{34BB62C8-908C-5642-9F22-6A2687EC885D}" srcOrd="1" destOrd="0" presId="urn:microsoft.com/office/officeart/2005/8/layout/cycle4"/>
    <dgm:cxn modelId="{A7488575-561B-724A-A735-510DBCF02C90}" type="presParOf" srcId="{8EADA0A3-E113-2C4D-A63D-69D1094E5F57}" destId="{3BDA3678-DCAD-0A47-B697-3EE2FC48E6E7}" srcOrd="4" destOrd="0" presId="urn:microsoft.com/office/officeart/2005/8/layout/cycle4"/>
    <dgm:cxn modelId="{3BEE7CE1-64DB-2C49-A4F4-D7EF7D0B0C16}" type="presParOf" srcId="{A873AAE4-1C4F-3347-8F21-191CE1CF636E}" destId="{DE6B50C3-6AF0-7840-A306-76191CFD9A44}" srcOrd="1" destOrd="0" presId="urn:microsoft.com/office/officeart/2005/8/layout/cycle4"/>
    <dgm:cxn modelId="{9AE89AAC-BEB8-0942-AD01-004AFC07F4A7}" type="presParOf" srcId="{DE6B50C3-6AF0-7840-A306-76191CFD9A44}" destId="{53DD3FCB-2C3E-2D45-8592-84B1ED336FB6}" srcOrd="0" destOrd="0" presId="urn:microsoft.com/office/officeart/2005/8/layout/cycle4"/>
    <dgm:cxn modelId="{7BC659B2-CFD7-1D42-AD2F-A29B090F8205}" type="presParOf" srcId="{DE6B50C3-6AF0-7840-A306-76191CFD9A44}" destId="{05CA760C-9CAD-884E-8300-0BD4424F43BA}" srcOrd="1" destOrd="0" presId="urn:microsoft.com/office/officeart/2005/8/layout/cycle4"/>
    <dgm:cxn modelId="{D925A485-4EDF-9C46-9CD4-55AC963D8022}" type="presParOf" srcId="{DE6B50C3-6AF0-7840-A306-76191CFD9A44}" destId="{7BB82805-9BC5-C247-8EB8-C8DA8BF4FA51}" srcOrd="2" destOrd="0" presId="urn:microsoft.com/office/officeart/2005/8/layout/cycle4"/>
    <dgm:cxn modelId="{49B08838-6DEA-654E-A699-A96BF9A8535C}" type="presParOf" srcId="{DE6B50C3-6AF0-7840-A306-76191CFD9A44}" destId="{DAED4E8E-D7E8-714A-96CB-D204045BEA93}" srcOrd="3" destOrd="0" presId="urn:microsoft.com/office/officeart/2005/8/layout/cycle4"/>
    <dgm:cxn modelId="{F5F20E08-8A7D-3540-82DA-87CA653B15B5}" type="presParOf" srcId="{DE6B50C3-6AF0-7840-A306-76191CFD9A44}" destId="{56446146-FB0C-C54D-B5BF-7E419148F9D6}" srcOrd="4" destOrd="0" presId="urn:microsoft.com/office/officeart/2005/8/layout/cycle4"/>
    <dgm:cxn modelId="{C595F052-0251-744F-92A0-61A1FBBDCC5B}" type="presParOf" srcId="{A873AAE4-1C4F-3347-8F21-191CE1CF636E}" destId="{AE60BB0D-0EE4-D747-A6CA-8BE7418824D0}" srcOrd="2" destOrd="0" presId="urn:microsoft.com/office/officeart/2005/8/layout/cycle4"/>
    <dgm:cxn modelId="{D578630D-D259-6442-9955-706B4FE75602}" type="presParOf" srcId="{A873AAE4-1C4F-3347-8F21-191CE1CF636E}" destId="{F4566C37-8397-5C44-BD6B-D99B7BD24E65}"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DC2BB9-6CBC-1144-AF12-38F941ECE3A0}" type="doc">
      <dgm:prSet loTypeId="urn:microsoft.com/office/officeart/2005/8/layout/cycle4" loCatId="" qsTypeId="urn:microsoft.com/office/officeart/2005/8/quickstyle/simple4" qsCatId="simple" csTypeId="urn:microsoft.com/office/officeart/2005/8/colors/accent1_2" csCatId="accent1" phldr="1"/>
      <dgm:spPr/>
      <dgm:t>
        <a:bodyPr/>
        <a:lstStyle/>
        <a:p>
          <a:endParaRPr lang="en-US"/>
        </a:p>
      </dgm:t>
    </dgm:pt>
    <dgm:pt modelId="{E2094048-9A8B-5048-90B5-6E24C9B03CB7}">
      <dgm:prSet phldrT="[Text]"/>
      <dgm:spPr/>
      <dgm:t>
        <a:bodyPr/>
        <a:lstStyle/>
        <a:p>
          <a:r>
            <a:rPr lang="en-US"/>
            <a:t>Valued by individual but not by society</a:t>
          </a:r>
        </a:p>
      </dgm:t>
    </dgm:pt>
    <dgm:pt modelId="{93960C57-560E-AB45-A5E2-AC36E1629636}" type="parTrans" cxnId="{44BA3C81-E7FA-3448-AE36-97E620B92F9C}">
      <dgm:prSet/>
      <dgm:spPr/>
      <dgm:t>
        <a:bodyPr/>
        <a:lstStyle/>
        <a:p>
          <a:endParaRPr lang="en-US"/>
        </a:p>
      </dgm:t>
    </dgm:pt>
    <dgm:pt modelId="{4BF05DAF-39BE-0F45-BB86-3EDCEA6E5657}" type="sibTrans" cxnId="{44BA3C81-E7FA-3448-AE36-97E620B92F9C}">
      <dgm:prSet/>
      <dgm:spPr/>
      <dgm:t>
        <a:bodyPr/>
        <a:lstStyle/>
        <a:p>
          <a:endParaRPr lang="en-US"/>
        </a:p>
      </dgm:t>
    </dgm:pt>
    <dgm:pt modelId="{2F1856A4-02A5-7740-ADEA-581FA2271D1F}">
      <dgm:prSet phldrT="[Text]"/>
      <dgm:spPr/>
      <dgm:t>
        <a:bodyPr/>
        <a:lstStyle/>
        <a:p>
          <a:r>
            <a:rPr lang="en-US"/>
            <a:t>Not valued by individual but valued by society</a:t>
          </a:r>
        </a:p>
      </dgm:t>
    </dgm:pt>
    <dgm:pt modelId="{5ED9C713-07F6-A44C-B23D-FB6FB87BD6C1}" type="parTrans" cxnId="{958DE351-3288-904E-BE5F-D18FF591E9EE}">
      <dgm:prSet/>
      <dgm:spPr/>
      <dgm:t>
        <a:bodyPr/>
        <a:lstStyle/>
        <a:p>
          <a:endParaRPr lang="en-US"/>
        </a:p>
      </dgm:t>
    </dgm:pt>
    <dgm:pt modelId="{16A425A2-72E1-854F-A8D1-864ECF8E3FF5}" type="sibTrans" cxnId="{958DE351-3288-904E-BE5F-D18FF591E9EE}">
      <dgm:prSet/>
      <dgm:spPr/>
      <dgm:t>
        <a:bodyPr/>
        <a:lstStyle/>
        <a:p>
          <a:endParaRPr lang="en-US"/>
        </a:p>
      </dgm:t>
    </dgm:pt>
    <dgm:pt modelId="{3C9DFBB2-0641-044B-BEA4-EF148C94C429}">
      <dgm:prSet phldrT="[Text]"/>
      <dgm:spPr/>
      <dgm:t>
        <a:bodyPr/>
        <a:lstStyle/>
        <a:p>
          <a:r>
            <a:rPr lang="en-US"/>
            <a:t>Not valued either by the individual or society</a:t>
          </a:r>
        </a:p>
      </dgm:t>
    </dgm:pt>
    <dgm:pt modelId="{7C843DE6-43F4-D448-9E9E-3C8C2B4EA702}" type="sibTrans" cxnId="{606BCE59-5774-E64E-AB9E-4AF9B3DA43F2}">
      <dgm:prSet/>
      <dgm:spPr/>
      <dgm:t>
        <a:bodyPr/>
        <a:lstStyle/>
        <a:p>
          <a:endParaRPr lang="en-US"/>
        </a:p>
      </dgm:t>
    </dgm:pt>
    <dgm:pt modelId="{29432134-5E05-7E4B-9B24-C730F1A35992}" type="parTrans" cxnId="{606BCE59-5774-E64E-AB9E-4AF9B3DA43F2}">
      <dgm:prSet/>
      <dgm:spPr/>
      <dgm:t>
        <a:bodyPr/>
        <a:lstStyle/>
        <a:p>
          <a:endParaRPr lang="en-US"/>
        </a:p>
      </dgm:t>
    </dgm:pt>
    <dgm:pt modelId="{70F596BE-7A65-F44C-816C-2ABE76B7024F}">
      <dgm:prSet phldrT="[Text]"/>
      <dgm:spPr/>
      <dgm:t>
        <a:bodyPr/>
        <a:lstStyle/>
        <a:p>
          <a:r>
            <a:rPr lang="en-US"/>
            <a:t>Valued by individual and by society</a:t>
          </a:r>
        </a:p>
      </dgm:t>
    </dgm:pt>
    <dgm:pt modelId="{6E5F35C2-2BB0-4F43-8314-AE4584D4F8FA}" type="sibTrans" cxnId="{5B9B066D-6E01-1341-A6B9-0B2E5B56FEE7}">
      <dgm:prSet/>
      <dgm:spPr/>
      <dgm:t>
        <a:bodyPr/>
        <a:lstStyle/>
        <a:p>
          <a:endParaRPr lang="en-US"/>
        </a:p>
      </dgm:t>
    </dgm:pt>
    <dgm:pt modelId="{DAA879F0-7299-2341-88BE-FA10672FF1C5}" type="parTrans" cxnId="{5B9B066D-6E01-1341-A6B9-0B2E5B56FEE7}">
      <dgm:prSet/>
      <dgm:spPr/>
      <dgm:t>
        <a:bodyPr/>
        <a:lstStyle/>
        <a:p>
          <a:endParaRPr lang="en-US"/>
        </a:p>
      </dgm:t>
    </dgm:pt>
    <dgm:pt modelId="{8349E1A2-EEF1-A741-A515-01EA94E00AD7}" type="pres">
      <dgm:prSet presAssocID="{9DDC2BB9-6CBC-1144-AF12-38F941ECE3A0}" presName="cycleMatrixDiagram" presStyleCnt="0">
        <dgm:presLayoutVars>
          <dgm:chMax val="1"/>
          <dgm:dir/>
          <dgm:animLvl val="lvl"/>
          <dgm:resizeHandles val="exact"/>
        </dgm:presLayoutVars>
      </dgm:prSet>
      <dgm:spPr/>
      <dgm:t>
        <a:bodyPr/>
        <a:lstStyle/>
        <a:p>
          <a:endParaRPr lang="en-US"/>
        </a:p>
      </dgm:t>
    </dgm:pt>
    <dgm:pt modelId="{219281CA-BD6E-7849-B8E8-B3677370C079}" type="pres">
      <dgm:prSet presAssocID="{9DDC2BB9-6CBC-1144-AF12-38F941ECE3A0}" presName="children" presStyleCnt="0"/>
      <dgm:spPr/>
    </dgm:pt>
    <dgm:pt modelId="{43EA1C2E-C342-9741-9A23-C3C48EBFB412}" type="pres">
      <dgm:prSet presAssocID="{9DDC2BB9-6CBC-1144-AF12-38F941ECE3A0}" presName="childPlaceholder" presStyleCnt="0"/>
      <dgm:spPr/>
    </dgm:pt>
    <dgm:pt modelId="{D79EA3F8-180B-474B-BA95-99A20E0536AE}" type="pres">
      <dgm:prSet presAssocID="{9DDC2BB9-6CBC-1144-AF12-38F941ECE3A0}" presName="circle" presStyleCnt="0"/>
      <dgm:spPr/>
    </dgm:pt>
    <dgm:pt modelId="{21615AC9-849F-8243-99C1-15BF22C92C17}" type="pres">
      <dgm:prSet presAssocID="{9DDC2BB9-6CBC-1144-AF12-38F941ECE3A0}" presName="quadrant1" presStyleLbl="node1" presStyleIdx="0" presStyleCnt="4">
        <dgm:presLayoutVars>
          <dgm:chMax val="1"/>
          <dgm:bulletEnabled val="1"/>
        </dgm:presLayoutVars>
      </dgm:prSet>
      <dgm:spPr/>
      <dgm:t>
        <a:bodyPr/>
        <a:lstStyle/>
        <a:p>
          <a:endParaRPr lang="en-US"/>
        </a:p>
      </dgm:t>
    </dgm:pt>
    <dgm:pt modelId="{43A4386F-4F9D-684B-9151-97937659F09C}" type="pres">
      <dgm:prSet presAssocID="{9DDC2BB9-6CBC-1144-AF12-38F941ECE3A0}" presName="quadrant2" presStyleLbl="node1" presStyleIdx="1" presStyleCnt="4">
        <dgm:presLayoutVars>
          <dgm:chMax val="1"/>
          <dgm:bulletEnabled val="1"/>
        </dgm:presLayoutVars>
      </dgm:prSet>
      <dgm:spPr/>
      <dgm:t>
        <a:bodyPr/>
        <a:lstStyle/>
        <a:p>
          <a:endParaRPr lang="en-US"/>
        </a:p>
      </dgm:t>
    </dgm:pt>
    <dgm:pt modelId="{124769ED-B13E-E04D-BEB3-D7DCB66C5264}" type="pres">
      <dgm:prSet presAssocID="{9DDC2BB9-6CBC-1144-AF12-38F941ECE3A0}" presName="quadrant3" presStyleLbl="node1" presStyleIdx="2" presStyleCnt="4">
        <dgm:presLayoutVars>
          <dgm:chMax val="1"/>
          <dgm:bulletEnabled val="1"/>
        </dgm:presLayoutVars>
      </dgm:prSet>
      <dgm:spPr/>
      <dgm:t>
        <a:bodyPr/>
        <a:lstStyle/>
        <a:p>
          <a:endParaRPr lang="en-US"/>
        </a:p>
      </dgm:t>
    </dgm:pt>
    <dgm:pt modelId="{B09796BD-FB62-D241-AE80-F5B4FE5497EA}" type="pres">
      <dgm:prSet presAssocID="{9DDC2BB9-6CBC-1144-AF12-38F941ECE3A0}" presName="quadrant4" presStyleLbl="node1" presStyleIdx="3" presStyleCnt="4">
        <dgm:presLayoutVars>
          <dgm:chMax val="1"/>
          <dgm:bulletEnabled val="1"/>
        </dgm:presLayoutVars>
      </dgm:prSet>
      <dgm:spPr/>
      <dgm:t>
        <a:bodyPr/>
        <a:lstStyle/>
        <a:p>
          <a:endParaRPr lang="en-US"/>
        </a:p>
      </dgm:t>
    </dgm:pt>
    <dgm:pt modelId="{DDAF7949-F63F-0E43-9AE6-011BBD043F73}" type="pres">
      <dgm:prSet presAssocID="{9DDC2BB9-6CBC-1144-AF12-38F941ECE3A0}" presName="quadrantPlaceholder" presStyleCnt="0"/>
      <dgm:spPr/>
    </dgm:pt>
    <dgm:pt modelId="{3D610094-5821-EE41-8B92-083B9DCB211E}" type="pres">
      <dgm:prSet presAssocID="{9DDC2BB9-6CBC-1144-AF12-38F941ECE3A0}" presName="center1" presStyleLbl="fgShp" presStyleIdx="0" presStyleCnt="2"/>
      <dgm:spPr/>
    </dgm:pt>
    <dgm:pt modelId="{231A32F8-C2CB-044B-ACF5-8907DAE2635D}" type="pres">
      <dgm:prSet presAssocID="{9DDC2BB9-6CBC-1144-AF12-38F941ECE3A0}" presName="center2" presStyleLbl="fgShp" presStyleIdx="1" presStyleCnt="2"/>
      <dgm:spPr/>
      <dgm:t>
        <a:bodyPr/>
        <a:lstStyle/>
        <a:p>
          <a:endParaRPr lang="en-US"/>
        </a:p>
      </dgm:t>
    </dgm:pt>
  </dgm:ptLst>
  <dgm:cxnLst>
    <dgm:cxn modelId="{30D53D39-FFA3-1242-8564-005E0C4FC79C}" type="presOf" srcId="{9DDC2BB9-6CBC-1144-AF12-38F941ECE3A0}" destId="{8349E1A2-EEF1-A741-A515-01EA94E00AD7}" srcOrd="0" destOrd="0" presId="urn:microsoft.com/office/officeart/2005/8/layout/cycle4"/>
    <dgm:cxn modelId="{606BCE59-5774-E64E-AB9E-4AF9B3DA43F2}" srcId="{9DDC2BB9-6CBC-1144-AF12-38F941ECE3A0}" destId="{3C9DFBB2-0641-044B-BEA4-EF148C94C429}" srcOrd="3" destOrd="0" parTransId="{29432134-5E05-7E4B-9B24-C730F1A35992}" sibTransId="{7C843DE6-43F4-D448-9E9E-3C8C2B4EA702}"/>
    <dgm:cxn modelId="{11AC656B-1B7A-8747-81A0-996D58365C08}" type="presOf" srcId="{70F596BE-7A65-F44C-816C-2ABE76B7024F}" destId="{43A4386F-4F9D-684B-9151-97937659F09C}" srcOrd="0" destOrd="0" presId="urn:microsoft.com/office/officeart/2005/8/layout/cycle4"/>
    <dgm:cxn modelId="{623BC3EE-1A5A-924A-A310-AB66021F7130}" type="presOf" srcId="{3C9DFBB2-0641-044B-BEA4-EF148C94C429}" destId="{B09796BD-FB62-D241-AE80-F5B4FE5497EA}" srcOrd="0" destOrd="0" presId="urn:microsoft.com/office/officeart/2005/8/layout/cycle4"/>
    <dgm:cxn modelId="{958DE351-3288-904E-BE5F-D18FF591E9EE}" srcId="{9DDC2BB9-6CBC-1144-AF12-38F941ECE3A0}" destId="{2F1856A4-02A5-7740-ADEA-581FA2271D1F}" srcOrd="2" destOrd="0" parTransId="{5ED9C713-07F6-A44C-B23D-FB6FB87BD6C1}" sibTransId="{16A425A2-72E1-854F-A8D1-864ECF8E3FF5}"/>
    <dgm:cxn modelId="{5B9B066D-6E01-1341-A6B9-0B2E5B56FEE7}" srcId="{9DDC2BB9-6CBC-1144-AF12-38F941ECE3A0}" destId="{70F596BE-7A65-F44C-816C-2ABE76B7024F}" srcOrd="1" destOrd="0" parTransId="{DAA879F0-7299-2341-88BE-FA10672FF1C5}" sibTransId="{6E5F35C2-2BB0-4F43-8314-AE4584D4F8FA}"/>
    <dgm:cxn modelId="{E2A2A56A-E393-064F-98D7-CF07E56BB391}" type="presOf" srcId="{E2094048-9A8B-5048-90B5-6E24C9B03CB7}" destId="{21615AC9-849F-8243-99C1-15BF22C92C17}" srcOrd="0" destOrd="0" presId="urn:microsoft.com/office/officeart/2005/8/layout/cycle4"/>
    <dgm:cxn modelId="{44BA3C81-E7FA-3448-AE36-97E620B92F9C}" srcId="{9DDC2BB9-6CBC-1144-AF12-38F941ECE3A0}" destId="{E2094048-9A8B-5048-90B5-6E24C9B03CB7}" srcOrd="0" destOrd="0" parTransId="{93960C57-560E-AB45-A5E2-AC36E1629636}" sibTransId="{4BF05DAF-39BE-0F45-BB86-3EDCEA6E5657}"/>
    <dgm:cxn modelId="{35CCC784-52E6-EC48-A6B8-A383FB79FD2E}" type="presOf" srcId="{2F1856A4-02A5-7740-ADEA-581FA2271D1F}" destId="{124769ED-B13E-E04D-BEB3-D7DCB66C5264}" srcOrd="0" destOrd="0" presId="urn:microsoft.com/office/officeart/2005/8/layout/cycle4"/>
    <dgm:cxn modelId="{792B2E5C-4F40-4343-8A63-4529E6410435}" type="presParOf" srcId="{8349E1A2-EEF1-A741-A515-01EA94E00AD7}" destId="{219281CA-BD6E-7849-B8E8-B3677370C079}" srcOrd="0" destOrd="0" presId="urn:microsoft.com/office/officeart/2005/8/layout/cycle4"/>
    <dgm:cxn modelId="{F4E36FD5-2063-6144-A6BF-F50AD91F46C3}" type="presParOf" srcId="{219281CA-BD6E-7849-B8E8-B3677370C079}" destId="{43EA1C2E-C342-9741-9A23-C3C48EBFB412}" srcOrd="0" destOrd="0" presId="urn:microsoft.com/office/officeart/2005/8/layout/cycle4"/>
    <dgm:cxn modelId="{DC620173-C97E-1941-8BD1-B274E2C6ED25}" type="presParOf" srcId="{8349E1A2-EEF1-A741-A515-01EA94E00AD7}" destId="{D79EA3F8-180B-474B-BA95-99A20E0536AE}" srcOrd="1" destOrd="0" presId="urn:microsoft.com/office/officeart/2005/8/layout/cycle4"/>
    <dgm:cxn modelId="{76531C1A-12BB-8C47-A629-D0D6ED0F79C6}" type="presParOf" srcId="{D79EA3F8-180B-474B-BA95-99A20E0536AE}" destId="{21615AC9-849F-8243-99C1-15BF22C92C17}" srcOrd="0" destOrd="0" presId="urn:microsoft.com/office/officeart/2005/8/layout/cycle4"/>
    <dgm:cxn modelId="{23031327-118F-3042-BBD2-E07D9E7D11B8}" type="presParOf" srcId="{D79EA3F8-180B-474B-BA95-99A20E0536AE}" destId="{43A4386F-4F9D-684B-9151-97937659F09C}" srcOrd="1" destOrd="0" presId="urn:microsoft.com/office/officeart/2005/8/layout/cycle4"/>
    <dgm:cxn modelId="{31E8D50C-0EB2-4244-B866-62865CE4E5C0}" type="presParOf" srcId="{D79EA3F8-180B-474B-BA95-99A20E0536AE}" destId="{124769ED-B13E-E04D-BEB3-D7DCB66C5264}" srcOrd="2" destOrd="0" presId="urn:microsoft.com/office/officeart/2005/8/layout/cycle4"/>
    <dgm:cxn modelId="{26C76380-E014-2C49-B73F-309A713BFDB7}" type="presParOf" srcId="{D79EA3F8-180B-474B-BA95-99A20E0536AE}" destId="{B09796BD-FB62-D241-AE80-F5B4FE5497EA}" srcOrd="3" destOrd="0" presId="urn:microsoft.com/office/officeart/2005/8/layout/cycle4"/>
    <dgm:cxn modelId="{B8681678-D585-E449-9284-284740BC5486}" type="presParOf" srcId="{D79EA3F8-180B-474B-BA95-99A20E0536AE}" destId="{DDAF7949-F63F-0E43-9AE6-011BBD043F73}" srcOrd="4" destOrd="0" presId="urn:microsoft.com/office/officeart/2005/8/layout/cycle4"/>
    <dgm:cxn modelId="{4ED5AED4-0948-DC45-9A4B-CA5881181888}" type="presParOf" srcId="{8349E1A2-EEF1-A741-A515-01EA94E00AD7}" destId="{3D610094-5821-EE41-8B92-083B9DCB211E}" srcOrd="2" destOrd="0" presId="urn:microsoft.com/office/officeart/2005/8/layout/cycle4"/>
    <dgm:cxn modelId="{00089B81-CDA1-CA4B-A8FB-719D72B38ED7}" type="presParOf" srcId="{8349E1A2-EEF1-A741-A515-01EA94E00AD7}" destId="{231A32F8-C2CB-044B-ACF5-8907DAE2635D}"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C3A94A-A33C-1B44-AFF2-A1776085B1CC}">
      <dsp:nvSpPr>
        <dsp:cNvPr id="0" name=""/>
        <dsp:cNvSpPr/>
      </dsp:nvSpPr>
      <dsp:spPr>
        <a:xfrm>
          <a:off x="2639033" y="701"/>
          <a:ext cx="1537494" cy="999371"/>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t>Excluded Teachers</a:t>
          </a:r>
        </a:p>
      </dsp:txBody>
      <dsp:txXfrm>
        <a:off x="2687818" y="49486"/>
        <a:ext cx="1439924" cy="901801"/>
      </dsp:txXfrm>
    </dsp:sp>
    <dsp:sp modelId="{E1983329-5A38-4243-B948-90B6B0F80ADB}">
      <dsp:nvSpPr>
        <dsp:cNvPr id="0" name=""/>
        <dsp:cNvSpPr/>
      </dsp:nvSpPr>
      <dsp:spPr>
        <a:xfrm>
          <a:off x="1757204" y="500387"/>
          <a:ext cx="3301152" cy="3301152"/>
        </a:xfrm>
        <a:custGeom>
          <a:avLst/>
          <a:gdLst/>
          <a:ahLst/>
          <a:cxnLst/>
          <a:rect l="0" t="0" r="0" b="0"/>
          <a:pathLst>
            <a:path>
              <a:moveTo>
                <a:pt x="2428609" y="194874"/>
              </a:moveTo>
              <a:arcTo wR="1650576" hR="1650576" stAng="17887398" swAng="2184122"/>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2A7A059-6E9D-3B42-B4CC-AE9A0E578C9C}">
      <dsp:nvSpPr>
        <dsp:cNvPr id="0" name=""/>
        <dsp:cNvSpPr/>
      </dsp:nvSpPr>
      <dsp:spPr>
        <a:xfrm>
          <a:off x="3761787" y="1450533"/>
          <a:ext cx="2593138" cy="1400859"/>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a:t>Teachers develop ineffective patterns of thinking, feeling and behaving</a:t>
          </a:r>
        </a:p>
      </dsp:txBody>
      <dsp:txXfrm>
        <a:off x="3830171" y="1518917"/>
        <a:ext cx="2456370" cy="1264091"/>
      </dsp:txXfrm>
    </dsp:sp>
    <dsp:sp modelId="{56265B9E-64F0-744F-BD91-E4CC7F0BC1F0}">
      <dsp:nvSpPr>
        <dsp:cNvPr id="0" name=""/>
        <dsp:cNvSpPr/>
      </dsp:nvSpPr>
      <dsp:spPr>
        <a:xfrm>
          <a:off x="1757204" y="500387"/>
          <a:ext cx="3301152" cy="3301152"/>
        </a:xfrm>
        <a:custGeom>
          <a:avLst/>
          <a:gdLst/>
          <a:ahLst/>
          <a:cxnLst/>
          <a:rect l="0" t="0" r="0" b="0"/>
          <a:pathLst>
            <a:path>
              <a:moveTo>
                <a:pt x="3140675" y="2360508"/>
              </a:moveTo>
              <a:arcTo wR="1650576" hR="1650576" stAng="1528480" swAng="2184122"/>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3D5FE9E-0020-D743-A8AC-30918DCC62C3}">
      <dsp:nvSpPr>
        <dsp:cNvPr id="0" name=""/>
        <dsp:cNvSpPr/>
      </dsp:nvSpPr>
      <dsp:spPr>
        <a:xfrm>
          <a:off x="2639033" y="3301853"/>
          <a:ext cx="1537494" cy="999371"/>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t>Excluded pupils</a:t>
          </a:r>
        </a:p>
      </dsp:txBody>
      <dsp:txXfrm>
        <a:off x="2687818" y="3350638"/>
        <a:ext cx="1439924" cy="901801"/>
      </dsp:txXfrm>
    </dsp:sp>
    <dsp:sp modelId="{2A22832D-6080-4342-8429-43AF413EB0D1}">
      <dsp:nvSpPr>
        <dsp:cNvPr id="0" name=""/>
        <dsp:cNvSpPr/>
      </dsp:nvSpPr>
      <dsp:spPr>
        <a:xfrm>
          <a:off x="1757204" y="500387"/>
          <a:ext cx="3301152" cy="3301152"/>
        </a:xfrm>
        <a:custGeom>
          <a:avLst/>
          <a:gdLst/>
          <a:ahLst/>
          <a:cxnLst/>
          <a:rect l="0" t="0" r="0" b="0"/>
          <a:pathLst>
            <a:path>
              <a:moveTo>
                <a:pt x="872543" y="3106277"/>
              </a:moveTo>
              <a:arcTo wR="1650576" hR="1650576" stAng="7087398" swAng="2184122"/>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AEE21A7-8672-0F4D-9F0E-2A760E3DAE35}">
      <dsp:nvSpPr>
        <dsp:cNvPr id="0" name=""/>
        <dsp:cNvSpPr/>
      </dsp:nvSpPr>
      <dsp:spPr>
        <a:xfrm>
          <a:off x="460635" y="1450533"/>
          <a:ext cx="2593138" cy="1400859"/>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a:t>Highly disruptive behaviour and on-going failure of pupils influence teachers and contribute to teacher feelings of threat and failure</a:t>
          </a:r>
        </a:p>
      </dsp:txBody>
      <dsp:txXfrm>
        <a:off x="529019" y="1518917"/>
        <a:ext cx="2456370" cy="1264091"/>
      </dsp:txXfrm>
    </dsp:sp>
    <dsp:sp modelId="{EC6A808C-2977-CA44-9FF6-8A23E18E2A7D}">
      <dsp:nvSpPr>
        <dsp:cNvPr id="0" name=""/>
        <dsp:cNvSpPr/>
      </dsp:nvSpPr>
      <dsp:spPr>
        <a:xfrm>
          <a:off x="1757204" y="500387"/>
          <a:ext cx="3301152" cy="3301152"/>
        </a:xfrm>
        <a:custGeom>
          <a:avLst/>
          <a:gdLst/>
          <a:ahLst/>
          <a:cxnLst/>
          <a:rect l="0" t="0" r="0" b="0"/>
          <a:pathLst>
            <a:path>
              <a:moveTo>
                <a:pt x="160476" y="940643"/>
              </a:moveTo>
              <a:arcTo wR="1650576" hR="1650576" stAng="12328480" swAng="2184122"/>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15E6A-7260-124A-B682-58571943047C}">
      <dsp:nvSpPr>
        <dsp:cNvPr id="0" name=""/>
        <dsp:cNvSpPr/>
      </dsp:nvSpPr>
      <dsp:spPr>
        <a:xfrm>
          <a:off x="3249426" y="2453919"/>
          <a:ext cx="2404613" cy="115478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a:t>Norms, Values,  Policies, Systems &amp; Structures </a:t>
          </a:r>
          <a:r>
            <a:rPr lang="en-US" sz="1400" i="1" kern="1200"/>
            <a:t>eg. inclusive ethos</a:t>
          </a:r>
          <a:endParaRPr lang="en-US" sz="1400" kern="1200"/>
        </a:p>
      </dsp:txBody>
      <dsp:txXfrm>
        <a:off x="3996177" y="2767982"/>
        <a:ext cx="1632495" cy="815355"/>
      </dsp:txXfrm>
    </dsp:sp>
    <dsp:sp modelId="{4056BE4D-7EA1-9946-A9E9-D98F097CA970}">
      <dsp:nvSpPr>
        <dsp:cNvPr id="0" name=""/>
        <dsp:cNvSpPr/>
      </dsp:nvSpPr>
      <dsp:spPr>
        <a:xfrm>
          <a:off x="0" y="2453919"/>
          <a:ext cx="2564931" cy="115478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0" rIns="7200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a:t>Norms, Values,  Policies, Systems &amp; Structures </a:t>
          </a:r>
          <a:r>
            <a:rPr lang="en-US" sz="1400" i="1" kern="1200"/>
            <a:t>eg. poverty</a:t>
          </a:r>
        </a:p>
      </dsp:txBody>
      <dsp:txXfrm>
        <a:off x="25367" y="2767982"/>
        <a:ext cx="1744717" cy="815355"/>
      </dsp:txXfrm>
    </dsp:sp>
    <dsp:sp modelId="{ADC93305-5E23-C54A-BFE5-DE3FC2AA9837}">
      <dsp:nvSpPr>
        <dsp:cNvPr id="0" name=""/>
        <dsp:cNvSpPr/>
      </dsp:nvSpPr>
      <dsp:spPr>
        <a:xfrm>
          <a:off x="3342858" y="0"/>
          <a:ext cx="2311181" cy="115478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a:t>Personality Traits; Family Networks; .... </a:t>
          </a:r>
          <a:r>
            <a:rPr lang="en-US" sz="1400" i="1" kern="1200"/>
            <a:t>eg. support from wider family</a:t>
          </a:r>
        </a:p>
      </dsp:txBody>
      <dsp:txXfrm>
        <a:off x="4061579" y="25367"/>
        <a:ext cx="1567093" cy="815355"/>
      </dsp:txXfrm>
    </dsp:sp>
    <dsp:sp modelId="{8E39085F-1CBE-6240-A54E-8AA820C8743C}">
      <dsp:nvSpPr>
        <dsp:cNvPr id="0" name=""/>
        <dsp:cNvSpPr/>
      </dsp:nvSpPr>
      <dsp:spPr>
        <a:xfrm>
          <a:off x="0" y="0"/>
          <a:ext cx="2756749" cy="115478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a:t>Personality Traits; Family Networks; .... </a:t>
          </a:r>
          <a:r>
            <a:rPr lang="en-US" sz="1400" i="1" kern="1200"/>
            <a:t>eg. post-natal depression</a:t>
          </a:r>
        </a:p>
      </dsp:txBody>
      <dsp:txXfrm>
        <a:off x="25367" y="25367"/>
        <a:ext cx="1878990" cy="815355"/>
      </dsp:txXfrm>
    </dsp:sp>
    <dsp:sp modelId="{53DD3FCB-2C3E-2D45-8592-84B1ED336FB6}">
      <dsp:nvSpPr>
        <dsp:cNvPr id="0" name=""/>
        <dsp:cNvSpPr/>
      </dsp:nvSpPr>
      <dsp:spPr>
        <a:xfrm>
          <a:off x="1228363" y="205696"/>
          <a:ext cx="1562569" cy="1562569"/>
        </a:xfrm>
        <a:prstGeom prst="pieWedg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a:t>Risk Factors Individual &amp; Social</a:t>
          </a:r>
        </a:p>
      </dsp:txBody>
      <dsp:txXfrm>
        <a:off x="1686029" y="663362"/>
        <a:ext cx="1104903" cy="1104903"/>
      </dsp:txXfrm>
    </dsp:sp>
    <dsp:sp modelId="{05CA760C-9CAD-884E-8300-0BD4424F43BA}">
      <dsp:nvSpPr>
        <dsp:cNvPr id="0" name=""/>
        <dsp:cNvSpPr/>
      </dsp:nvSpPr>
      <dsp:spPr>
        <a:xfrm rot="5400000">
          <a:off x="2863107" y="205696"/>
          <a:ext cx="1562569" cy="1562569"/>
        </a:xfrm>
        <a:prstGeom prst="pieWedg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666750">
            <a:lnSpc>
              <a:spcPct val="90000"/>
            </a:lnSpc>
            <a:spcBef>
              <a:spcPct val="0"/>
            </a:spcBef>
            <a:spcAft>
              <a:spcPct val="35000"/>
            </a:spcAft>
          </a:pPr>
          <a:r>
            <a:rPr lang="en-US" sz="1500" kern="1200"/>
            <a:t>Protective Factors Individual &amp; Social</a:t>
          </a:r>
        </a:p>
      </dsp:txBody>
      <dsp:txXfrm rot="-5400000">
        <a:off x="2863107" y="663362"/>
        <a:ext cx="1104903" cy="1104903"/>
      </dsp:txXfrm>
    </dsp:sp>
    <dsp:sp modelId="{7BB82805-9BC5-C247-8EB8-C8DA8BF4FA51}">
      <dsp:nvSpPr>
        <dsp:cNvPr id="0" name=""/>
        <dsp:cNvSpPr/>
      </dsp:nvSpPr>
      <dsp:spPr>
        <a:xfrm rot="10800000">
          <a:off x="2863107" y="1840439"/>
          <a:ext cx="1562569" cy="1562569"/>
        </a:xfrm>
        <a:prstGeom prst="pieWedg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666750">
            <a:lnSpc>
              <a:spcPct val="90000"/>
            </a:lnSpc>
            <a:spcBef>
              <a:spcPct val="0"/>
            </a:spcBef>
            <a:spcAft>
              <a:spcPct val="35000"/>
            </a:spcAft>
          </a:pPr>
          <a:r>
            <a:rPr lang="en-US" sz="1500" kern="1200"/>
            <a:t>Protective Factors Societal/ Political</a:t>
          </a:r>
        </a:p>
      </dsp:txBody>
      <dsp:txXfrm rot="10800000">
        <a:off x="2863107" y="1840439"/>
        <a:ext cx="1104903" cy="1104903"/>
      </dsp:txXfrm>
    </dsp:sp>
    <dsp:sp modelId="{DAED4E8E-D7E8-714A-96CB-D204045BEA93}">
      <dsp:nvSpPr>
        <dsp:cNvPr id="0" name=""/>
        <dsp:cNvSpPr/>
      </dsp:nvSpPr>
      <dsp:spPr>
        <a:xfrm rot="16200000">
          <a:off x="1228363" y="1840439"/>
          <a:ext cx="1562569" cy="1562569"/>
        </a:xfrm>
        <a:prstGeom prst="pieWedg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666750">
            <a:lnSpc>
              <a:spcPct val="90000"/>
            </a:lnSpc>
            <a:spcBef>
              <a:spcPct val="0"/>
            </a:spcBef>
            <a:spcAft>
              <a:spcPct val="35000"/>
            </a:spcAft>
          </a:pPr>
          <a:r>
            <a:rPr lang="en-US" sz="1500" kern="1200"/>
            <a:t>Risk Factors Societal/ Political</a:t>
          </a:r>
        </a:p>
      </dsp:txBody>
      <dsp:txXfrm rot="5400000">
        <a:off x="1686029" y="1840439"/>
        <a:ext cx="1104903" cy="1104903"/>
      </dsp:txXfrm>
    </dsp:sp>
    <dsp:sp modelId="{AE60BB0D-0EE4-D747-A6CA-8BE7418824D0}">
      <dsp:nvSpPr>
        <dsp:cNvPr id="0" name=""/>
        <dsp:cNvSpPr/>
      </dsp:nvSpPr>
      <dsp:spPr>
        <a:xfrm>
          <a:off x="2557269" y="1479569"/>
          <a:ext cx="539501" cy="469131"/>
        </a:xfrm>
        <a:prstGeom prst="circularArrow">
          <a:avLst/>
        </a:prstGeom>
        <a:gradFill rotWithShape="0">
          <a:gsLst>
            <a:gs pos="0">
              <a:schemeClr val="accent1">
                <a:tint val="60000"/>
                <a:hueOff val="0"/>
                <a:satOff val="0"/>
                <a:lumOff val="0"/>
                <a:alphaOff val="0"/>
                <a:shade val="40000"/>
                <a:alpha val="100000"/>
                <a:satMod val="150000"/>
                <a:lumMod val="100000"/>
              </a:schemeClr>
            </a:gs>
            <a:gs pos="100000">
              <a:schemeClr val="accent1">
                <a:tint val="60000"/>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dsp:style>
    </dsp:sp>
    <dsp:sp modelId="{F4566C37-8397-5C44-BD6B-D99B7BD24E65}">
      <dsp:nvSpPr>
        <dsp:cNvPr id="0" name=""/>
        <dsp:cNvSpPr/>
      </dsp:nvSpPr>
      <dsp:spPr>
        <a:xfrm rot="10800000">
          <a:off x="2557269" y="1660004"/>
          <a:ext cx="539501" cy="469131"/>
        </a:xfrm>
        <a:prstGeom prst="circularArrow">
          <a:avLst/>
        </a:prstGeom>
        <a:gradFill rotWithShape="0">
          <a:gsLst>
            <a:gs pos="0">
              <a:schemeClr val="accent1">
                <a:tint val="60000"/>
                <a:hueOff val="0"/>
                <a:satOff val="0"/>
                <a:lumOff val="0"/>
                <a:alphaOff val="0"/>
                <a:shade val="40000"/>
                <a:alpha val="100000"/>
                <a:satMod val="150000"/>
                <a:lumMod val="100000"/>
              </a:schemeClr>
            </a:gs>
            <a:gs pos="100000">
              <a:schemeClr val="accent1">
                <a:tint val="60000"/>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15AC9-849F-8243-99C1-15BF22C92C17}">
      <dsp:nvSpPr>
        <dsp:cNvPr id="0" name=""/>
        <dsp:cNvSpPr/>
      </dsp:nvSpPr>
      <dsp:spPr>
        <a:xfrm>
          <a:off x="841871" y="682713"/>
          <a:ext cx="1761015" cy="1761015"/>
        </a:xfrm>
        <a:prstGeom prst="pieWedg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a:t>Valued by individual but not by society</a:t>
          </a:r>
        </a:p>
      </dsp:txBody>
      <dsp:txXfrm>
        <a:off x="1357660" y="1198502"/>
        <a:ext cx="1245226" cy="1245226"/>
      </dsp:txXfrm>
    </dsp:sp>
    <dsp:sp modelId="{43A4386F-4F9D-684B-9151-97937659F09C}">
      <dsp:nvSpPr>
        <dsp:cNvPr id="0" name=""/>
        <dsp:cNvSpPr/>
      </dsp:nvSpPr>
      <dsp:spPr>
        <a:xfrm rot="5400000">
          <a:off x="2684227" y="682713"/>
          <a:ext cx="1761015" cy="1761015"/>
        </a:xfrm>
        <a:prstGeom prst="pieWedg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a:t>Valued by individual and by society</a:t>
          </a:r>
        </a:p>
      </dsp:txBody>
      <dsp:txXfrm rot="-5400000">
        <a:off x="2684227" y="1198502"/>
        <a:ext cx="1245226" cy="1245226"/>
      </dsp:txXfrm>
    </dsp:sp>
    <dsp:sp modelId="{124769ED-B13E-E04D-BEB3-D7DCB66C5264}">
      <dsp:nvSpPr>
        <dsp:cNvPr id="0" name=""/>
        <dsp:cNvSpPr/>
      </dsp:nvSpPr>
      <dsp:spPr>
        <a:xfrm rot="10800000">
          <a:off x="2684227" y="2525069"/>
          <a:ext cx="1761015" cy="1761015"/>
        </a:xfrm>
        <a:prstGeom prst="pieWedg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a:t>Not valued by individual but valued by society</a:t>
          </a:r>
        </a:p>
      </dsp:txBody>
      <dsp:txXfrm rot="10800000">
        <a:off x="2684227" y="2525069"/>
        <a:ext cx="1245226" cy="1245226"/>
      </dsp:txXfrm>
    </dsp:sp>
    <dsp:sp modelId="{B09796BD-FB62-D241-AE80-F5B4FE5497EA}">
      <dsp:nvSpPr>
        <dsp:cNvPr id="0" name=""/>
        <dsp:cNvSpPr/>
      </dsp:nvSpPr>
      <dsp:spPr>
        <a:xfrm rot="16200000">
          <a:off x="841871" y="2525069"/>
          <a:ext cx="1761015" cy="1761015"/>
        </a:xfrm>
        <a:prstGeom prst="pieWedg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a:t>Not valued either by the individual or society</a:t>
          </a:r>
        </a:p>
      </dsp:txBody>
      <dsp:txXfrm rot="5400000">
        <a:off x="1357660" y="2525069"/>
        <a:ext cx="1245226" cy="1245226"/>
      </dsp:txXfrm>
    </dsp:sp>
    <dsp:sp modelId="{3D610094-5821-EE41-8B92-083B9DCB211E}">
      <dsp:nvSpPr>
        <dsp:cNvPr id="0" name=""/>
        <dsp:cNvSpPr/>
      </dsp:nvSpPr>
      <dsp:spPr>
        <a:xfrm>
          <a:off x="2339547" y="2118368"/>
          <a:ext cx="608018" cy="528711"/>
        </a:xfrm>
        <a:prstGeom prst="circularArrow">
          <a:avLst/>
        </a:prstGeom>
        <a:gradFill rotWithShape="0">
          <a:gsLst>
            <a:gs pos="0">
              <a:schemeClr val="accent1">
                <a:tint val="60000"/>
                <a:hueOff val="0"/>
                <a:satOff val="0"/>
                <a:lumOff val="0"/>
                <a:alphaOff val="0"/>
                <a:shade val="40000"/>
                <a:alpha val="100000"/>
                <a:satMod val="150000"/>
                <a:lumMod val="100000"/>
              </a:schemeClr>
            </a:gs>
            <a:gs pos="100000">
              <a:schemeClr val="accent1">
                <a:tint val="60000"/>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dsp:style>
    </dsp:sp>
    <dsp:sp modelId="{231A32F8-C2CB-044B-ACF5-8907DAE2635D}">
      <dsp:nvSpPr>
        <dsp:cNvPr id="0" name=""/>
        <dsp:cNvSpPr/>
      </dsp:nvSpPr>
      <dsp:spPr>
        <a:xfrm rot="10800000">
          <a:off x="2339547" y="2321718"/>
          <a:ext cx="608018" cy="528711"/>
        </a:xfrm>
        <a:prstGeom prst="circularArrow">
          <a:avLst/>
        </a:prstGeom>
        <a:gradFill rotWithShape="0">
          <a:gsLst>
            <a:gs pos="0">
              <a:schemeClr val="accent1">
                <a:tint val="60000"/>
                <a:hueOff val="0"/>
                <a:satOff val="0"/>
                <a:lumOff val="0"/>
                <a:alphaOff val="0"/>
                <a:shade val="40000"/>
                <a:alpha val="100000"/>
                <a:satMod val="150000"/>
                <a:lumMod val="100000"/>
              </a:schemeClr>
            </a:gs>
            <a:gs pos="100000">
              <a:schemeClr val="accent1">
                <a:tint val="60000"/>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EFB02CE-6BB1-2F4C-B13C-B4734102C700}" type="datetimeFigureOut">
              <a:rPr lang="en-US" smtClean="0"/>
              <a:t>30/08/2014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42E673-0C97-6A47-AB5E-F6865DF7058A}" type="slidenum">
              <a:rPr lang="en-US" smtClean="0"/>
              <a:t>‹#›</a:t>
            </a:fld>
            <a:endParaRPr lang="en-US"/>
          </a:p>
        </p:txBody>
      </p:sp>
    </p:spTree>
    <p:extLst>
      <p:ext uri="{BB962C8B-B14F-4D97-AF65-F5344CB8AC3E}">
        <p14:creationId xmlns:p14="http://schemas.microsoft.com/office/powerpoint/2010/main" val="7948897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194D60-2AE3-2148-AC32-D974C90A38E7}" type="datetimeFigureOut">
              <a:rPr lang="en-US" smtClean="0"/>
              <a:t>30/08/2014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CD70C6-0AFA-D141-9902-49C15CBDDFF9}" type="slidenum">
              <a:rPr lang="en-US" smtClean="0"/>
              <a:t>‹#›</a:t>
            </a:fld>
            <a:endParaRPr lang="en-US"/>
          </a:p>
        </p:txBody>
      </p:sp>
    </p:spTree>
    <p:extLst>
      <p:ext uri="{BB962C8B-B14F-4D97-AF65-F5344CB8AC3E}">
        <p14:creationId xmlns:p14="http://schemas.microsoft.com/office/powerpoint/2010/main" val="15188861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Examining how risk and protective factors at the individual, social and societal levels can impact upon those who might </a:t>
            </a:r>
            <a:r>
              <a:rPr lang="en-US" dirty="0" err="1" smtClean="0"/>
              <a:t>osse</a:t>
            </a:r>
            <a:r>
              <a:rPr lang="en-US" dirty="0" smtClean="0"/>
              <a:t> regarded as </a:t>
            </a:r>
            <a:r>
              <a:rPr lang="en-US" dirty="0" err="1" smtClean="0"/>
              <a:t>marginalised</a:t>
            </a:r>
            <a:r>
              <a:rPr lang="en-US" dirty="0" smtClean="0"/>
              <a:t> experience their lives</a:t>
            </a:r>
            <a:endParaRPr lang="en-US" dirty="0"/>
          </a:p>
        </p:txBody>
      </p:sp>
      <p:sp>
        <p:nvSpPr>
          <p:cNvPr id="4" name="Slide Number Placeholder 3"/>
          <p:cNvSpPr>
            <a:spLocks noGrp="1"/>
          </p:cNvSpPr>
          <p:nvPr>
            <p:ph type="sldNum" sz="quarter" idx="10"/>
          </p:nvPr>
        </p:nvSpPr>
        <p:spPr/>
        <p:txBody>
          <a:bodyPr/>
          <a:lstStyle/>
          <a:p>
            <a:fld id="{01CD70C6-0AFA-D141-9902-49C15CBDDFF9}" type="slidenum">
              <a:rPr lang="en-US" smtClean="0"/>
              <a:t>2</a:t>
            </a:fld>
            <a:endParaRPr lang="en-US"/>
          </a:p>
        </p:txBody>
      </p:sp>
    </p:spTree>
    <p:extLst>
      <p:ext uri="{BB962C8B-B14F-4D97-AF65-F5344CB8AC3E}">
        <p14:creationId xmlns:p14="http://schemas.microsoft.com/office/powerpoint/2010/main" val="1521345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 boy born in the poorest tenth of areas can expect to live 14 years less than one born in the least deprived tenth. For girls, the difference is eight years’ (The New Policy Institute, 2013, Key Points).  </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1CD70C6-0AFA-D141-9902-49C15CBDDFF9}" type="slidenum">
              <a:rPr lang="en-US" smtClean="0"/>
              <a:t>24</a:t>
            </a:fld>
            <a:endParaRPr lang="en-US"/>
          </a:p>
        </p:txBody>
      </p:sp>
    </p:spTree>
    <p:extLst>
      <p:ext uri="{BB962C8B-B14F-4D97-AF65-F5344CB8AC3E}">
        <p14:creationId xmlns:p14="http://schemas.microsoft.com/office/powerpoint/2010/main" val="3599304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Further, the ‘Edinburgh Study of Youth Transitions and Crime’ established that children who had been excluded from school by the age of twelve were more likely (by a factor of four) to be in prison by age twenty-two (</a:t>
            </a:r>
            <a:r>
              <a:rPr lang="en-US" sz="1200" kern="1200" dirty="0" err="1" smtClean="0">
                <a:solidFill>
                  <a:schemeClr val="tx1"/>
                </a:solidFill>
                <a:effectLst/>
                <a:latin typeface="+mn-lt"/>
                <a:ea typeface="+mn-ea"/>
                <a:cs typeface="+mn-cs"/>
              </a:rPr>
              <a:t>Seith</a:t>
            </a:r>
            <a:r>
              <a:rPr lang="en-US" sz="1200" kern="1200" dirty="0" smtClean="0">
                <a:solidFill>
                  <a:schemeClr val="tx1"/>
                </a:solidFill>
                <a:effectLst/>
                <a:latin typeface="+mn-lt"/>
                <a:ea typeface="+mn-ea"/>
                <a:cs typeface="+mn-cs"/>
              </a:rPr>
              <a:t> 2013).</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1CD70C6-0AFA-D141-9902-49C15CBDDFF9}" type="slidenum">
              <a:rPr lang="en-US" smtClean="0"/>
              <a:t>25</a:t>
            </a:fld>
            <a:endParaRPr lang="en-US"/>
          </a:p>
        </p:txBody>
      </p:sp>
    </p:spTree>
    <p:extLst>
      <p:ext uri="{BB962C8B-B14F-4D97-AF65-F5344CB8AC3E}">
        <p14:creationId xmlns:p14="http://schemas.microsoft.com/office/powerpoint/2010/main" val="753674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behavioural</a:t>
            </a:r>
            <a:r>
              <a:rPr lang="en-US" sz="1200" kern="1200" dirty="0" smtClean="0">
                <a:solidFill>
                  <a:schemeClr val="tx1"/>
                </a:solidFill>
                <a:effectLst/>
                <a:latin typeface="+mn-lt"/>
                <a:ea typeface="+mn-ea"/>
                <a:cs typeface="+mn-cs"/>
              </a:rPr>
              <a:t> problems, lower interest in school, lower achievement, and increased dropout’ </a:t>
            </a:r>
          </a:p>
          <a:p>
            <a:r>
              <a:rPr lang="en-US" sz="1200" kern="1200" dirty="0" smtClean="0">
                <a:solidFill>
                  <a:schemeClr val="tx1"/>
                </a:solidFill>
                <a:effectLst/>
                <a:latin typeface="+mn-lt"/>
                <a:ea typeface="+mn-ea"/>
                <a:cs typeface="+mn-cs"/>
              </a:rPr>
              <a:t>poor mental health, depression and anxiety </a:t>
            </a:r>
            <a:endParaRPr lang="en-US" dirty="0"/>
          </a:p>
        </p:txBody>
      </p:sp>
      <p:sp>
        <p:nvSpPr>
          <p:cNvPr id="4" name="Slide Number Placeholder 3"/>
          <p:cNvSpPr>
            <a:spLocks noGrp="1"/>
          </p:cNvSpPr>
          <p:nvPr>
            <p:ph type="sldNum" sz="quarter" idx="10"/>
          </p:nvPr>
        </p:nvSpPr>
        <p:spPr/>
        <p:txBody>
          <a:bodyPr/>
          <a:lstStyle/>
          <a:p>
            <a:fld id="{01CD70C6-0AFA-D141-9902-49C15CBDDFF9}" type="slidenum">
              <a:rPr lang="en-US" smtClean="0"/>
              <a:t>26</a:t>
            </a:fld>
            <a:endParaRPr lang="en-US"/>
          </a:p>
        </p:txBody>
      </p:sp>
    </p:spTree>
    <p:extLst>
      <p:ext uri="{BB962C8B-B14F-4D97-AF65-F5344CB8AC3E}">
        <p14:creationId xmlns:p14="http://schemas.microsoft.com/office/powerpoint/2010/main" val="713097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CD70C6-0AFA-D141-9902-49C15CBDDFF9}" type="slidenum">
              <a:rPr lang="en-US" smtClean="0"/>
              <a:t>28</a:t>
            </a:fld>
            <a:endParaRPr lang="en-US"/>
          </a:p>
        </p:txBody>
      </p:sp>
    </p:spTree>
    <p:extLst>
      <p:ext uri="{BB962C8B-B14F-4D97-AF65-F5344CB8AC3E}">
        <p14:creationId xmlns:p14="http://schemas.microsoft.com/office/powerpoint/2010/main" val="3206531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teachers either adopt the ‘helplessness’ frame, characterised by feelings of worthlessness, inevitability, guilt and helplessness which eventually lead to the teacher withdrawing from the situation with which they have difficulty coping as a protective mechanism (1159) or the ‘false-identity’ frame in which teachers ‘cling to the goals, standards, methods and rules’ (1161) of schools in more fortunate circumstances, serving to disenfranchise pupils who do not match up to these standards: ‘the frame sends a clear message to these pupils that they are not wanted and they do not really belong to the school.’ (1163), leading to their sense of marginalisation, exclusion and alienation.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01CD70C6-0AFA-D141-9902-49C15CBDDFF9}" type="slidenum">
              <a:rPr lang="en-US" smtClean="0"/>
              <a:t>29</a:t>
            </a:fld>
            <a:endParaRPr lang="en-US"/>
          </a:p>
        </p:txBody>
      </p:sp>
    </p:spTree>
    <p:extLst>
      <p:ext uri="{BB962C8B-B14F-4D97-AF65-F5344CB8AC3E}">
        <p14:creationId xmlns:p14="http://schemas.microsoft.com/office/powerpoint/2010/main" val="3815139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However, this reasoning positions the individual or group who/which has been marginalised as being responsible for their own fate (whilst also positioning them as ‘victims’ – ‘the marginalised’) and fails to take account of the wider systemic, structural, political and cultural factors which have interacted with each other to create the context in which they find themselves. </a:t>
            </a:r>
            <a:endParaRPr lang="en-US" dirty="0"/>
          </a:p>
        </p:txBody>
      </p:sp>
      <p:sp>
        <p:nvSpPr>
          <p:cNvPr id="4" name="Slide Number Placeholder 3"/>
          <p:cNvSpPr>
            <a:spLocks noGrp="1"/>
          </p:cNvSpPr>
          <p:nvPr>
            <p:ph type="sldNum" sz="quarter" idx="10"/>
          </p:nvPr>
        </p:nvSpPr>
        <p:spPr/>
        <p:txBody>
          <a:bodyPr/>
          <a:lstStyle/>
          <a:p>
            <a:fld id="{01CD70C6-0AFA-D141-9902-49C15CBDDFF9}" type="slidenum">
              <a:rPr lang="en-US" smtClean="0"/>
              <a:t>30</a:t>
            </a:fld>
            <a:endParaRPr lang="en-US"/>
          </a:p>
        </p:txBody>
      </p:sp>
    </p:spTree>
    <p:extLst>
      <p:ext uri="{BB962C8B-B14F-4D97-AF65-F5344CB8AC3E}">
        <p14:creationId xmlns:p14="http://schemas.microsoft.com/office/powerpoint/2010/main" val="1493907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Arising from </a:t>
            </a:r>
            <a:r>
              <a:rPr lang="en-GB" sz="1200" kern="1200" dirty="0" smtClean="0">
                <a:solidFill>
                  <a:schemeClr val="tx1"/>
                </a:solidFill>
                <a:effectLst/>
                <a:latin typeface="+mn-lt"/>
                <a:ea typeface="+mn-ea"/>
                <a:cs typeface="+mn-cs"/>
              </a:rPr>
              <a:t>changes in schooling practices and the lack of a sense of community in poor areas in comparison to old working-class neighbourhoods</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fld id="{01CD70C6-0AFA-D141-9902-49C15CBDDFF9}" type="slidenum">
              <a:rPr lang="en-US" smtClean="0"/>
              <a:t>31</a:t>
            </a:fld>
            <a:endParaRPr lang="en-US"/>
          </a:p>
        </p:txBody>
      </p:sp>
    </p:spTree>
    <p:extLst>
      <p:ext uri="{BB962C8B-B14F-4D97-AF65-F5344CB8AC3E}">
        <p14:creationId xmlns:p14="http://schemas.microsoft.com/office/powerpoint/2010/main" val="1493907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What is significant in </a:t>
            </a:r>
            <a:r>
              <a:rPr lang="en-GB" sz="1200" kern="1200" dirty="0" err="1" smtClean="0">
                <a:solidFill>
                  <a:schemeClr val="tx1"/>
                </a:solidFill>
                <a:effectLst/>
                <a:latin typeface="+mn-lt"/>
                <a:ea typeface="+mn-ea"/>
                <a:cs typeface="+mn-cs"/>
              </a:rPr>
              <a:t>Messiou’s</a:t>
            </a:r>
            <a:r>
              <a:rPr lang="en-GB" sz="1200" kern="1200" dirty="0" smtClean="0">
                <a:solidFill>
                  <a:schemeClr val="tx1"/>
                </a:solidFill>
                <a:effectLst/>
                <a:latin typeface="+mn-lt"/>
                <a:ea typeface="+mn-ea"/>
                <a:cs typeface="+mn-cs"/>
              </a:rPr>
              <a:t> work is the distinction made between the experience of marginalisation (as construed by the individual or others) and the recognition of it (by the individual and/or others), recognising the subjective nature of the construct. However, it also raises the important question, ‘If an individual does not recognise their life as marginalised (which implies that they do not experience their lives in this way), by what legitimacy can they be considered by others to be marginalised?’ (the implication of which is the imposition of a set of cultural values and norms), a question which has particular significance for public policy. (Perhaps the answer to this question may be a matter of degree and context.)</a:t>
            </a:r>
          </a:p>
          <a:p>
            <a:endParaRPr lang="en-US" dirty="0"/>
          </a:p>
        </p:txBody>
      </p:sp>
      <p:sp>
        <p:nvSpPr>
          <p:cNvPr id="4" name="Slide Number Placeholder 3"/>
          <p:cNvSpPr>
            <a:spLocks noGrp="1"/>
          </p:cNvSpPr>
          <p:nvPr>
            <p:ph type="sldNum" sz="quarter" idx="10"/>
          </p:nvPr>
        </p:nvSpPr>
        <p:spPr/>
        <p:txBody>
          <a:bodyPr/>
          <a:lstStyle/>
          <a:p>
            <a:fld id="{01CD70C6-0AFA-D141-9902-49C15CBDDFF9}" type="slidenum">
              <a:rPr lang="en-US" smtClean="0"/>
              <a:t>9</a:t>
            </a:fld>
            <a:endParaRPr lang="en-US"/>
          </a:p>
        </p:txBody>
      </p:sp>
    </p:spTree>
    <p:extLst>
      <p:ext uri="{BB962C8B-B14F-4D97-AF65-F5344CB8AC3E}">
        <p14:creationId xmlns:p14="http://schemas.microsoft.com/office/powerpoint/2010/main" val="623357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charset="2"/>
              <a:buChar char="§"/>
            </a:pPr>
            <a:r>
              <a:rPr lang="en-GB" sz="1200" kern="1200" dirty="0" smtClean="0">
                <a:solidFill>
                  <a:schemeClr val="tx1"/>
                </a:solidFill>
                <a:effectLst/>
                <a:latin typeface="+mn-lt"/>
                <a:ea typeface="+mn-ea"/>
                <a:cs typeface="+mn-cs"/>
              </a:rPr>
              <a:t>Social Exclusion: arising from a lack of equal opportunities and barriers to learning and participation </a:t>
            </a:r>
          </a:p>
          <a:p>
            <a:pPr marL="171450" indent="-171450">
              <a:buFont typeface="Wingdings" charset="2"/>
              <a:buChar char="§"/>
            </a:pPr>
            <a:r>
              <a:rPr lang="en-GB" sz="1200" kern="1200" dirty="0" smtClean="0">
                <a:solidFill>
                  <a:schemeClr val="tx1"/>
                </a:solidFill>
                <a:effectLst/>
                <a:latin typeface="+mn-lt"/>
                <a:ea typeface="+mn-ea"/>
                <a:cs typeface="+mn-cs"/>
              </a:rPr>
              <a:t>Social justice and equity, seen through the lens of cultural and social capital</a:t>
            </a:r>
            <a:r>
              <a:rPr lang="en-GB" dirty="0" smtClean="0">
                <a:effectLst/>
              </a:rPr>
              <a:t> </a:t>
            </a:r>
          </a:p>
          <a:p>
            <a:pPr marL="171450" indent="-171450">
              <a:buFont typeface="Wingdings" charset="2"/>
              <a:buChar char="§"/>
            </a:pPr>
            <a:r>
              <a:rPr lang="en-GB" sz="1200" kern="1200" dirty="0" smtClean="0">
                <a:solidFill>
                  <a:schemeClr val="tx1"/>
                </a:solidFill>
                <a:effectLst/>
                <a:latin typeface="+mn-lt"/>
                <a:ea typeface="+mn-ea"/>
                <a:cs typeface="+mn-cs"/>
              </a:rPr>
              <a:t>‘inclusion for all’: the inclusive school movement being regarded as a social movement against exclusion which is perceived as structural and cultural </a:t>
            </a:r>
          </a:p>
          <a:p>
            <a:pPr marL="171450" indent="-171450">
              <a:buFont typeface="Wingdings" charset="2"/>
              <a:buChar char="§"/>
            </a:pPr>
            <a:r>
              <a:rPr lang="en-GB" dirty="0" smtClean="0"/>
              <a:t>specific groups perceived to be specially vulnerable to exclusion and stigmatisation </a:t>
            </a:r>
            <a:endParaRPr lang="en-US" dirty="0"/>
          </a:p>
        </p:txBody>
      </p:sp>
      <p:sp>
        <p:nvSpPr>
          <p:cNvPr id="4" name="Slide Number Placeholder 3"/>
          <p:cNvSpPr>
            <a:spLocks noGrp="1"/>
          </p:cNvSpPr>
          <p:nvPr>
            <p:ph type="sldNum" sz="quarter" idx="10"/>
          </p:nvPr>
        </p:nvSpPr>
        <p:spPr/>
        <p:txBody>
          <a:bodyPr/>
          <a:lstStyle/>
          <a:p>
            <a:fld id="{01CD70C6-0AFA-D141-9902-49C15CBDDFF9}" type="slidenum">
              <a:rPr lang="en-US" smtClean="0"/>
              <a:t>10</a:t>
            </a:fld>
            <a:endParaRPr lang="en-US"/>
          </a:p>
        </p:txBody>
      </p:sp>
    </p:spTree>
    <p:extLst>
      <p:ext uri="{BB962C8B-B14F-4D97-AF65-F5344CB8AC3E}">
        <p14:creationId xmlns:p14="http://schemas.microsoft.com/office/powerpoint/2010/main" val="3100013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smtClean="0">
                <a:solidFill>
                  <a:schemeClr val="tx1"/>
                </a:solidFill>
                <a:effectLst/>
                <a:latin typeface="+mn-lt"/>
                <a:ea typeface="+mn-ea"/>
                <a:cs typeface="+mn-cs"/>
              </a:rPr>
              <a:t>relativity </a:t>
            </a:r>
            <a:r>
              <a:rPr lang="en-GB" sz="1200" kern="1200" dirty="0" smtClean="0">
                <a:solidFill>
                  <a:schemeClr val="tx1"/>
                </a:solidFill>
                <a:effectLst/>
                <a:latin typeface="+mn-lt"/>
                <a:ea typeface="+mn-ea"/>
                <a:cs typeface="+mn-cs"/>
              </a:rPr>
              <a:t>(one is marginalised in relation to others within a similar context); </a:t>
            </a:r>
          </a:p>
          <a:p>
            <a:r>
              <a:rPr lang="en-GB" sz="1200" i="1" kern="1200" dirty="0" smtClean="0">
                <a:solidFill>
                  <a:schemeClr val="tx1"/>
                </a:solidFill>
                <a:effectLst/>
                <a:latin typeface="+mn-lt"/>
                <a:ea typeface="+mn-ea"/>
                <a:cs typeface="+mn-cs"/>
              </a:rPr>
              <a:t>agency</a:t>
            </a:r>
            <a:r>
              <a:rPr lang="en-GB" sz="1200" kern="1200" dirty="0" smtClean="0">
                <a:solidFill>
                  <a:schemeClr val="tx1"/>
                </a:solidFill>
                <a:effectLst/>
                <a:latin typeface="+mn-lt"/>
                <a:ea typeface="+mn-ea"/>
                <a:cs typeface="+mn-cs"/>
              </a:rPr>
              <a:t> (marginalisation does not occur by chance – it arises from actions and/or circumstances); and </a:t>
            </a:r>
          </a:p>
          <a:p>
            <a:r>
              <a:rPr lang="en-GB" sz="1200" i="1" kern="1200" dirty="0" smtClean="0">
                <a:solidFill>
                  <a:schemeClr val="tx1"/>
                </a:solidFill>
                <a:effectLst/>
                <a:latin typeface="+mn-lt"/>
                <a:ea typeface="+mn-ea"/>
                <a:cs typeface="+mn-cs"/>
              </a:rPr>
              <a:t>dynamics</a:t>
            </a:r>
            <a:r>
              <a:rPr lang="en-GB" sz="1200" kern="1200" dirty="0" smtClean="0">
                <a:solidFill>
                  <a:schemeClr val="tx1"/>
                </a:solidFill>
                <a:effectLst/>
                <a:latin typeface="+mn-lt"/>
                <a:ea typeface="+mn-ea"/>
                <a:cs typeface="+mn-cs"/>
              </a:rPr>
              <a:t> (it is the interaction between sets of variables within the environment which together negatively impact upon future prospects).</a:t>
            </a:r>
            <a:endParaRPr lang="en-US" dirty="0"/>
          </a:p>
        </p:txBody>
      </p:sp>
      <p:sp>
        <p:nvSpPr>
          <p:cNvPr id="4" name="Slide Number Placeholder 3"/>
          <p:cNvSpPr>
            <a:spLocks noGrp="1"/>
          </p:cNvSpPr>
          <p:nvPr>
            <p:ph type="sldNum" sz="quarter" idx="10"/>
          </p:nvPr>
        </p:nvSpPr>
        <p:spPr/>
        <p:txBody>
          <a:bodyPr/>
          <a:lstStyle/>
          <a:p>
            <a:fld id="{01CD70C6-0AFA-D141-9902-49C15CBDDFF9}" type="slidenum">
              <a:rPr lang="en-US" smtClean="0"/>
              <a:t>11</a:t>
            </a:fld>
            <a:endParaRPr lang="en-US"/>
          </a:p>
        </p:txBody>
      </p:sp>
    </p:spTree>
    <p:extLst>
      <p:ext uri="{BB962C8B-B14F-4D97-AF65-F5344CB8AC3E}">
        <p14:creationId xmlns:p14="http://schemas.microsoft.com/office/powerpoint/2010/main" val="914228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1CD70C6-0AFA-D141-9902-49C15CBDDFF9}" type="slidenum">
              <a:rPr lang="en-US" smtClean="0"/>
              <a:t>14</a:t>
            </a:fld>
            <a:endParaRPr lang="en-US"/>
          </a:p>
        </p:txBody>
      </p:sp>
    </p:spTree>
    <p:extLst>
      <p:ext uri="{BB962C8B-B14F-4D97-AF65-F5344CB8AC3E}">
        <p14:creationId xmlns:p14="http://schemas.microsoft.com/office/powerpoint/2010/main" val="2896502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difficulty with this conceptualisation is that it equates marginalisation with a global and stable state, inherent within a given population, presenting them as victims of their own fate over which they have little agency, the solution invested in the actions of the state and others. It also takes away any sense of the subjective experience of the individual and confers upon them the identity of ‘other’. This is not to fail to recognise that marginalisation arises from the actions of others whether deliberate (</a:t>
            </a:r>
            <a:r>
              <a:rPr lang="en-GB" sz="1200" kern="1200" dirty="0" err="1" smtClean="0">
                <a:solidFill>
                  <a:schemeClr val="tx1"/>
                </a:solidFill>
                <a:effectLst/>
                <a:latin typeface="+mn-lt"/>
                <a:ea typeface="+mn-ea"/>
                <a:cs typeface="+mn-cs"/>
              </a:rPr>
              <a:t>Bottrell</a:t>
            </a:r>
            <a:r>
              <a:rPr lang="en-GB" sz="1200" kern="1200" dirty="0" smtClean="0">
                <a:solidFill>
                  <a:schemeClr val="tx1"/>
                </a:solidFill>
                <a:effectLst/>
                <a:latin typeface="+mn-lt"/>
                <a:ea typeface="+mn-ea"/>
                <a:cs typeface="+mn-cs"/>
              </a:rPr>
              <a:t>, 2007; Sercombe &amp; Donnelly, 2013; Roger </a:t>
            </a:r>
            <a:r>
              <a:rPr lang="en-GB" sz="1200" kern="1200" dirty="0" err="1" smtClean="0">
                <a:solidFill>
                  <a:schemeClr val="tx1"/>
                </a:solidFill>
                <a:effectLst/>
                <a:latin typeface="+mn-lt"/>
                <a:ea typeface="+mn-ea"/>
                <a:cs typeface="+mn-cs"/>
              </a:rPr>
              <a:t>Slee</a:t>
            </a:r>
            <a:r>
              <a:rPr lang="en-GB" sz="1200" kern="1200" dirty="0" smtClean="0">
                <a:solidFill>
                  <a:schemeClr val="tx1"/>
                </a:solidFill>
                <a:effectLst/>
                <a:latin typeface="+mn-lt"/>
                <a:ea typeface="+mn-ea"/>
                <a:cs typeface="+mn-cs"/>
              </a:rPr>
              <a:t> &amp; Allan, 2001) or inadvertent, whether individually (as can be the case in bullying (Sercombe &amp; Donnelly, 2013)) or collectively. Not is it to negate the responsibility that we hold towards others which is part of our shared humanity.</a:t>
            </a:r>
            <a:endParaRPr lang="en-US" dirty="0"/>
          </a:p>
        </p:txBody>
      </p:sp>
      <p:sp>
        <p:nvSpPr>
          <p:cNvPr id="4" name="Slide Number Placeholder 3"/>
          <p:cNvSpPr>
            <a:spLocks noGrp="1"/>
          </p:cNvSpPr>
          <p:nvPr>
            <p:ph type="sldNum" sz="quarter" idx="10"/>
          </p:nvPr>
        </p:nvSpPr>
        <p:spPr/>
        <p:txBody>
          <a:bodyPr/>
          <a:lstStyle/>
          <a:p>
            <a:fld id="{01CD70C6-0AFA-D141-9902-49C15CBDDFF9}" type="slidenum">
              <a:rPr lang="en-US" smtClean="0"/>
              <a:t>15</a:t>
            </a:fld>
            <a:endParaRPr lang="en-US"/>
          </a:p>
        </p:txBody>
      </p:sp>
    </p:spTree>
    <p:extLst>
      <p:ext uri="{BB962C8B-B14F-4D97-AF65-F5344CB8AC3E}">
        <p14:creationId xmlns:p14="http://schemas.microsoft.com/office/powerpoint/2010/main" val="1820894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Inherent within this question is the assumption of societal norms (which are collective expressions of our understandings and experiences, shaped through culture and relative in time and place), values (what is held to be true and right), expectations and a sense of what is valued (held to be important and of worth) by that society, related to the concept of </a:t>
            </a:r>
            <a:r>
              <a:rPr lang="en-GB" sz="1200" i="1" kern="1200" dirty="0" smtClean="0">
                <a:solidFill>
                  <a:schemeClr val="tx1"/>
                </a:solidFill>
                <a:effectLst/>
                <a:latin typeface="+mn-lt"/>
                <a:ea typeface="+mn-ea"/>
                <a:cs typeface="+mn-cs"/>
              </a:rPr>
              <a:t>relativity </a:t>
            </a:r>
            <a:r>
              <a:rPr lang="en-GB" sz="1200" kern="1200" dirty="0" smtClean="0">
                <a:solidFill>
                  <a:schemeClr val="tx1"/>
                </a:solidFill>
                <a:effectLst/>
                <a:latin typeface="+mn-lt"/>
                <a:ea typeface="+mn-ea"/>
                <a:cs typeface="+mn-cs"/>
              </a:rPr>
              <a:t>(Munn &amp; Lloyd, 2005). There is a set of norms, values and aspirations which dominate (</a:t>
            </a:r>
            <a:r>
              <a:rPr lang="en-GB" sz="1200" kern="1200" dirty="0" err="1" smtClean="0">
                <a:solidFill>
                  <a:schemeClr val="tx1"/>
                </a:solidFill>
                <a:effectLst/>
                <a:latin typeface="+mn-lt"/>
                <a:ea typeface="+mn-ea"/>
                <a:cs typeface="+mn-cs"/>
              </a:rPr>
              <a:t>Bottrell</a:t>
            </a:r>
            <a:r>
              <a:rPr lang="en-GB" sz="1200" kern="1200" dirty="0" smtClean="0">
                <a:solidFill>
                  <a:schemeClr val="tx1"/>
                </a:solidFill>
                <a:effectLst/>
                <a:latin typeface="+mn-lt"/>
                <a:ea typeface="+mn-ea"/>
                <a:cs typeface="+mn-cs"/>
              </a:rPr>
              <a:t>, 2007) and which are perceived to be the ‘ideal’. Anyone who falls short of these norms, values and aspirations is perceived to be wanting in some way, deficient, disadvantaged and/or marginalised. There is a failure to recognise that not all will share these values and aspirations and that there can be legitimacy in such positioning. Hence, people whom others would consider to be disadvantaged and/or marginalised may not perceive their lives in this way (</a:t>
            </a:r>
            <a:r>
              <a:rPr lang="en-GB" sz="1200" kern="1200" dirty="0" err="1" smtClean="0">
                <a:solidFill>
                  <a:schemeClr val="tx1"/>
                </a:solidFill>
                <a:effectLst/>
                <a:latin typeface="+mn-lt"/>
                <a:ea typeface="+mn-ea"/>
                <a:cs typeface="+mn-cs"/>
              </a:rPr>
              <a:t>Messiou’s</a:t>
            </a:r>
            <a:r>
              <a:rPr lang="en-GB" sz="1200" kern="1200" dirty="0" smtClean="0">
                <a:solidFill>
                  <a:schemeClr val="tx1"/>
                </a:solidFill>
                <a:effectLst/>
                <a:latin typeface="+mn-lt"/>
                <a:ea typeface="+mn-ea"/>
                <a:cs typeface="+mn-cs"/>
              </a:rPr>
              <a:t> third category).</a:t>
            </a:r>
          </a:p>
          <a:p>
            <a:endParaRPr lang="en-US" dirty="0"/>
          </a:p>
        </p:txBody>
      </p:sp>
      <p:sp>
        <p:nvSpPr>
          <p:cNvPr id="4" name="Slide Number Placeholder 3"/>
          <p:cNvSpPr>
            <a:spLocks noGrp="1"/>
          </p:cNvSpPr>
          <p:nvPr>
            <p:ph type="sldNum" sz="quarter" idx="10"/>
          </p:nvPr>
        </p:nvSpPr>
        <p:spPr/>
        <p:txBody>
          <a:bodyPr/>
          <a:lstStyle/>
          <a:p>
            <a:fld id="{01CD70C6-0AFA-D141-9902-49C15CBDDFF9}" type="slidenum">
              <a:rPr lang="en-US" smtClean="0"/>
              <a:t>16</a:t>
            </a:fld>
            <a:endParaRPr lang="en-US"/>
          </a:p>
        </p:txBody>
      </p:sp>
    </p:spTree>
    <p:extLst>
      <p:ext uri="{BB962C8B-B14F-4D97-AF65-F5344CB8AC3E}">
        <p14:creationId xmlns:p14="http://schemas.microsoft.com/office/powerpoint/2010/main" val="2528028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authors draw a distinction between groups which have been formally identified as marginalised according to Government policy, such as children living in poverty (Department for Education, 2013; Policy First, 2012), and those who are marginalised because they fail to conform to the cultural norms and expectations which prevail within schools (</a:t>
            </a:r>
            <a:r>
              <a:rPr lang="en-GB" sz="1200" kern="1200" dirty="0" err="1" smtClean="0">
                <a:solidFill>
                  <a:schemeClr val="tx1"/>
                </a:solidFill>
                <a:effectLst/>
                <a:latin typeface="+mn-lt"/>
                <a:ea typeface="+mn-ea"/>
                <a:cs typeface="+mn-cs"/>
              </a:rPr>
              <a:t>Bottrell</a:t>
            </a:r>
            <a:r>
              <a:rPr lang="en-GB" sz="1200" kern="1200" dirty="0" smtClean="0">
                <a:solidFill>
                  <a:schemeClr val="tx1"/>
                </a:solidFill>
                <a:effectLst/>
                <a:latin typeface="+mn-lt"/>
                <a:ea typeface="+mn-ea"/>
                <a:cs typeface="+mn-cs"/>
              </a:rPr>
              <a:t>, 2007).</a:t>
            </a:r>
          </a:p>
          <a:p>
            <a:endParaRPr lang="en-US" dirty="0"/>
          </a:p>
        </p:txBody>
      </p:sp>
      <p:sp>
        <p:nvSpPr>
          <p:cNvPr id="4" name="Slide Number Placeholder 3"/>
          <p:cNvSpPr>
            <a:spLocks noGrp="1"/>
          </p:cNvSpPr>
          <p:nvPr>
            <p:ph type="sldNum" sz="quarter" idx="10"/>
          </p:nvPr>
        </p:nvSpPr>
        <p:spPr/>
        <p:txBody>
          <a:bodyPr/>
          <a:lstStyle/>
          <a:p>
            <a:fld id="{01CD70C6-0AFA-D141-9902-49C15CBDDFF9}" type="slidenum">
              <a:rPr lang="en-US" smtClean="0"/>
              <a:t>17</a:t>
            </a:fld>
            <a:endParaRPr lang="en-US"/>
          </a:p>
        </p:txBody>
      </p:sp>
    </p:spTree>
    <p:extLst>
      <p:ext uri="{BB962C8B-B14F-4D97-AF65-F5344CB8AC3E}">
        <p14:creationId xmlns:p14="http://schemas.microsoft.com/office/powerpoint/2010/main" val="3586825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economic and material deprivation; the impact of poverty upon their social relationships, </a:t>
            </a:r>
            <a:r>
              <a:rPr lang="en-US" sz="1200" kern="1200" dirty="0" err="1" smtClean="0">
                <a:solidFill>
                  <a:schemeClr val="tx1"/>
                </a:solidFill>
                <a:effectLst/>
                <a:latin typeface="+mn-lt"/>
                <a:ea typeface="+mn-ea"/>
                <a:cs typeface="+mn-cs"/>
              </a:rPr>
              <a:t>homelife</a:t>
            </a:r>
            <a:r>
              <a:rPr lang="en-US" sz="1200" kern="1200" dirty="0" smtClean="0">
                <a:solidFill>
                  <a:schemeClr val="tx1"/>
                </a:solidFill>
                <a:effectLst/>
                <a:latin typeface="+mn-lt"/>
                <a:ea typeface="+mn-ea"/>
                <a:cs typeface="+mn-cs"/>
              </a:rPr>
              <a:t> and family relationships; taking on the role of young </a:t>
            </a:r>
            <a:r>
              <a:rPr lang="en-US" sz="1200" kern="1200" dirty="0" err="1" smtClean="0">
                <a:solidFill>
                  <a:schemeClr val="tx1"/>
                </a:solidFill>
                <a:effectLst/>
                <a:latin typeface="+mn-lt"/>
                <a:ea typeface="+mn-ea"/>
                <a:cs typeface="+mn-cs"/>
              </a:rPr>
              <a:t>carer</a:t>
            </a:r>
            <a:r>
              <a:rPr lang="en-US" sz="1200" kern="1200" dirty="0" smtClean="0">
                <a:solidFill>
                  <a:schemeClr val="tx1"/>
                </a:solidFill>
                <a:effectLst/>
                <a:latin typeface="+mn-lt"/>
                <a:ea typeface="+mn-ea"/>
                <a:cs typeface="+mn-cs"/>
              </a:rPr>
              <a:t> when circumstances presented; the effects of homelessness and poor housing conditions; living in </a:t>
            </a:r>
            <a:r>
              <a:rPr lang="en-US" sz="1200" kern="1200" dirty="0" err="1" smtClean="0">
                <a:solidFill>
                  <a:schemeClr val="tx1"/>
                </a:solidFill>
                <a:effectLst/>
                <a:latin typeface="+mn-lt"/>
                <a:ea typeface="+mn-ea"/>
                <a:cs typeface="+mn-cs"/>
              </a:rPr>
              <a:t>neighbourhoods</a:t>
            </a:r>
            <a:r>
              <a:rPr lang="en-US" sz="1200" kern="1200" dirty="0" smtClean="0">
                <a:solidFill>
                  <a:schemeClr val="tx1"/>
                </a:solidFill>
                <a:effectLst/>
                <a:latin typeface="+mn-lt"/>
                <a:ea typeface="+mn-ea"/>
                <a:cs typeface="+mn-cs"/>
              </a:rPr>
              <a:t> which were not safe and in which there weren’t public spaces in which children could play safely; limited leisure opportunities and access to affordable public transport; and through the constraints of poverty upon schooling which extended far beyond material issues such as not being able to participate in school outings and trips (Ridge, 2011). </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1CD70C6-0AFA-D141-9902-49C15CBDDFF9}" type="slidenum">
              <a:rPr lang="en-US" smtClean="0"/>
              <a:t>23</a:t>
            </a:fld>
            <a:endParaRPr lang="en-US"/>
          </a:p>
        </p:txBody>
      </p:sp>
    </p:spTree>
    <p:extLst>
      <p:ext uri="{BB962C8B-B14F-4D97-AF65-F5344CB8AC3E}">
        <p14:creationId xmlns:p14="http://schemas.microsoft.com/office/powerpoint/2010/main" val="3599304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GB"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7CA0E06D-8333-064E-B7B0-B895AAA4179F}" type="datetime1">
              <a:rPr lang="en-GB" smtClean="0"/>
              <a:t>30/08/2014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5" name="Date Placeholder 4"/>
          <p:cNvSpPr>
            <a:spLocks noGrp="1"/>
          </p:cNvSpPr>
          <p:nvPr>
            <p:ph type="dt" sz="half" idx="10"/>
          </p:nvPr>
        </p:nvSpPr>
        <p:spPr/>
        <p:txBody>
          <a:bodyPr/>
          <a:lstStyle/>
          <a:p>
            <a:fld id="{B7830B3B-E996-8741-B258-1ABF7B75FF7D}" type="datetime1">
              <a:rPr lang="en-GB" smtClean="0"/>
              <a:t>30/08/2014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0165F252-CB2C-F141-935F-425107C6FEEA}" type="datetime1">
              <a:rPr lang="en-GB" smtClean="0"/>
              <a:t>30/08/2014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A61020D2-22C3-2F4A-83C9-60DA4A8126DD}" type="datetime1">
              <a:rPr lang="en-GB" smtClean="0"/>
              <a:t>30/08/2014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GB"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1E04288F-91E2-DB46-A68D-4C9E8D9E4010}" type="datetime1">
              <a:rPr lang="en-GB" smtClean="0"/>
              <a:t>30/08/2014</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GB"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6E304AE-1845-E545-998A-00BF4C9F2F65}" type="datetime1">
              <a:rPr lang="en-GB" smtClean="0"/>
              <a:t>30/08/2014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GB"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8E5F4E7-3B5E-414E-9343-B1E4363ECE08}" type="datetime1">
              <a:rPr lang="en-GB" smtClean="0"/>
              <a:t>30/08/2014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GB"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76A1993B-C7CB-3347-A8D5-5006BB72E654}" type="datetime1">
              <a:rPr lang="en-GB" smtClean="0"/>
              <a:t>30/08/2014</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GB"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GB"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GB"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4A8B88A6-CC85-8E46-A6DC-BA4A9319E8AE}" type="datetime1">
              <a:rPr lang="en-GB" smtClean="0"/>
              <a:t>30/08/2014</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GB"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GB"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GB"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GB"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1914697D-3C01-6E4A-9EE3-2CC6C6B2C7DC}" type="datetime1">
              <a:rPr lang="en-GB" smtClean="0"/>
              <a:t>30/08/2014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GB"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GB"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7EBA627B-0EBB-9E43-A13D-FDC625176E3C}" type="datetime1">
              <a:rPr lang="en-GB" smtClean="0"/>
              <a:t>30/08/2014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6858EBEB-8DF7-CE42-94F4-D87EC5FAE4EB}" type="datetime1">
              <a:rPr lang="en-GB" smtClean="0"/>
              <a:t>30/08/2014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GB"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49CE06FA-41E3-4F47-BAA4-E5F03D5D1167}" type="datetime1">
              <a:rPr lang="en-GB" smtClean="0"/>
              <a:t>30/08/2014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3FA33CA5-9E4D-8142-A6A8-AE4B3D6D97B3}" type="datetime1">
              <a:rPr lang="en-GB" smtClean="0"/>
              <a:t>30/08/2014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GB"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80E186BA-70BD-0A47-9CEB-11C2F9190EE8}" type="datetime1">
              <a:rPr lang="en-GB" smtClean="0"/>
              <a:t>30/08/2014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GB"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GB"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GB"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GB"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57EE88E2-7DC4-3248-BB2B-C8D8185D6BD9}" type="datetime1">
              <a:rPr lang="en-GB" smtClean="0"/>
              <a:t>30/08/2014</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162F1D00-BD13-4404-86B0-79703945A0A7}"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547EECEF-00F1-E04C-9F0E-5CBCD6CD6A42}" type="datetime1">
              <a:rPr lang="en-GB" smtClean="0"/>
              <a:t>30/08/2014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GB"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332A5BF8-31E2-BD41-8174-E2B55A4A78C8}" type="datetime1">
              <a:rPr lang="en-GB" smtClean="0"/>
              <a:t>30/08/2014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1D00-BD13-4404-86B0-79703945A0A7}"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F720DF4C-220F-394B-8EB4-59701C71DF5E}" type="datetime1">
              <a:rPr lang="en-GB" smtClean="0"/>
              <a:t>30/08/2014</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66F990EF-BA52-D74F-BB44-32FA740D6191}" type="datetime1">
              <a:rPr lang="en-GB" smtClean="0"/>
              <a:t>30/08/2014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GB"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EA17E9CD-B925-1C40-BD90-5C7270ED8398}" type="datetime1">
              <a:rPr lang="en-GB" smtClean="0"/>
              <a:t>30/08/2014</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sldNum="0" hdr="0" ft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1.xml"/><Relationship Id="rId2" Type="http://schemas.openxmlformats.org/officeDocument/2006/relationships/diagramData" Target="../diagrams/data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14.xml"/><Relationship Id="rId2" Type="http://schemas.openxmlformats.org/officeDocument/2006/relationships/diagramData" Target="../diagrams/data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package" Target="../embeddings/Microsoft_Word_Document2.docx"/><Relationship Id="rId5" Type="http://schemas.openxmlformats.org/officeDocument/2006/relationships/image" Target="../media/image5.emf"/><Relationship Id="rId1" Type="http://schemas.openxmlformats.org/officeDocument/2006/relationships/vmlDrawing" Target="../drawings/vmlDrawing2.vml"/><Relationship Id="rId2"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cotland.gov.uk/Resource/0040/00401317.pdf" TargetMode="External"/><Relationship Id="rId3" Type="http://schemas.openxmlformats.org/officeDocument/2006/relationships/hyperlink" Target="http://www.scotland.gov.uk/Topics/Statistics/Browse/School-Education/Datasets/attainmentandleavers"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325" y="4624668"/>
            <a:ext cx="8473875" cy="933450"/>
          </a:xfrm>
        </p:spPr>
        <p:txBody>
          <a:bodyPr>
            <a:normAutofit fontScale="90000"/>
          </a:bodyPr>
          <a:lstStyle/>
          <a:p>
            <a:r>
              <a:rPr lang="en-US" dirty="0" smtClean="0"/>
              <a:t>Towards a new </a:t>
            </a:r>
            <a:r>
              <a:rPr lang="en-US" dirty="0" err="1" smtClean="0"/>
              <a:t>conceptualisation</a:t>
            </a:r>
            <a:r>
              <a:rPr lang="en-US" dirty="0" smtClean="0"/>
              <a:t> of </a:t>
            </a:r>
            <a:r>
              <a:rPr lang="en-US" dirty="0" err="1" smtClean="0"/>
              <a:t>marginalisation</a:t>
            </a:r>
            <a:endParaRPr lang="en-US" dirty="0"/>
          </a:p>
        </p:txBody>
      </p:sp>
      <p:sp>
        <p:nvSpPr>
          <p:cNvPr id="3" name="Subtitle 2"/>
          <p:cNvSpPr>
            <a:spLocks noGrp="1"/>
          </p:cNvSpPr>
          <p:nvPr>
            <p:ph type="subTitle" idx="1"/>
          </p:nvPr>
        </p:nvSpPr>
        <p:spPr/>
        <p:txBody>
          <a:bodyPr/>
          <a:lstStyle/>
          <a:p>
            <a:r>
              <a:rPr lang="en-US" dirty="0" err="1" smtClean="0"/>
              <a:t>Dr</a:t>
            </a:r>
            <a:r>
              <a:rPr lang="en-US" dirty="0" smtClean="0"/>
              <a:t> Joan </a:t>
            </a:r>
            <a:r>
              <a:rPr lang="en-US" dirty="0" err="1" smtClean="0"/>
              <a:t>Mowat</a:t>
            </a:r>
            <a:endParaRPr lang="en-US" dirty="0" smtClean="0"/>
          </a:p>
          <a:p>
            <a:r>
              <a:rPr lang="en-US" dirty="0" smtClean="0"/>
              <a:t>University of </a:t>
            </a:r>
            <a:r>
              <a:rPr lang="en-US" dirty="0" err="1" smtClean="0"/>
              <a:t>Strathclyde</a:t>
            </a:r>
            <a:r>
              <a:rPr lang="en-US" dirty="0" smtClean="0"/>
              <a:t>, Scotland</a:t>
            </a:r>
            <a:endParaRPr lang="en-US" dirty="0"/>
          </a:p>
        </p:txBody>
      </p:sp>
    </p:spTree>
    <p:extLst>
      <p:ext uri="{BB962C8B-B14F-4D97-AF65-F5344CB8AC3E}">
        <p14:creationId xmlns:p14="http://schemas.microsoft.com/office/powerpoint/2010/main" val="13316609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Marginalisation</a:t>
            </a:r>
            <a:r>
              <a:rPr lang="en-US" dirty="0" smtClean="0"/>
              <a:t> as relating to:</a:t>
            </a:r>
            <a:endParaRPr lang="en-US" dirty="0"/>
          </a:p>
        </p:txBody>
      </p:sp>
      <p:sp>
        <p:nvSpPr>
          <p:cNvPr id="3" name="Content Placeholder 2"/>
          <p:cNvSpPr>
            <a:spLocks noGrp="1"/>
          </p:cNvSpPr>
          <p:nvPr>
            <p:ph idx="1"/>
          </p:nvPr>
        </p:nvSpPr>
        <p:spPr>
          <a:xfrm>
            <a:off x="498474" y="1633154"/>
            <a:ext cx="7556313" cy="4144963"/>
          </a:xfrm>
        </p:spPr>
        <p:txBody>
          <a:bodyPr>
            <a:normAutofit/>
          </a:bodyPr>
          <a:lstStyle/>
          <a:p>
            <a:pPr marL="0" indent="0">
              <a:buNone/>
            </a:pPr>
            <a:endParaRPr lang="en-US" sz="2400" dirty="0" smtClean="0"/>
          </a:p>
          <a:p>
            <a:pPr>
              <a:buFont typeface="Wingdings" charset="2"/>
              <a:buChar char="u"/>
            </a:pPr>
            <a:r>
              <a:rPr lang="en-US" sz="2400" dirty="0" smtClean="0"/>
              <a:t>Social exclusion </a:t>
            </a:r>
            <a:r>
              <a:rPr lang="en-GB" sz="2400" dirty="0"/>
              <a:t>(</a:t>
            </a:r>
            <a:r>
              <a:rPr lang="en-GB" sz="2400" dirty="0" err="1"/>
              <a:t>Messiou</a:t>
            </a:r>
            <a:r>
              <a:rPr lang="en-GB" sz="2400" dirty="0"/>
              <a:t>, 2012; </a:t>
            </a:r>
            <a:r>
              <a:rPr lang="en-GB" sz="2400" dirty="0" err="1"/>
              <a:t>Petrou</a:t>
            </a:r>
            <a:r>
              <a:rPr lang="en-GB" sz="2400" dirty="0"/>
              <a:t> et al., 2009) </a:t>
            </a:r>
            <a:endParaRPr lang="en-GB" sz="2400" dirty="0" smtClean="0"/>
          </a:p>
          <a:p>
            <a:pPr>
              <a:buFont typeface="Wingdings" charset="2"/>
              <a:buChar char="u"/>
            </a:pPr>
            <a:r>
              <a:rPr lang="en-GB" sz="2400" dirty="0" smtClean="0"/>
              <a:t>Social justice and equity </a:t>
            </a:r>
            <a:r>
              <a:rPr lang="en-GB" sz="2400" dirty="0"/>
              <a:t>(Brann-Barrett, 2011</a:t>
            </a:r>
            <a:r>
              <a:rPr lang="en-GB" sz="2400" dirty="0" smtClean="0"/>
              <a:t>)</a:t>
            </a:r>
            <a:endParaRPr lang="en-GB" sz="2400" dirty="0"/>
          </a:p>
          <a:p>
            <a:pPr>
              <a:buFont typeface="Wingdings" charset="2"/>
              <a:buChar char="u"/>
            </a:pPr>
            <a:r>
              <a:rPr lang="en-US" sz="2400" dirty="0" smtClean="0"/>
              <a:t>Inclusion for all </a:t>
            </a:r>
            <a:r>
              <a:rPr lang="en-GB" sz="2400" dirty="0" smtClean="0"/>
              <a:t>(</a:t>
            </a:r>
            <a:r>
              <a:rPr lang="en-GB" sz="2400" dirty="0" err="1" smtClean="0"/>
              <a:t>Slee</a:t>
            </a:r>
            <a:r>
              <a:rPr lang="en-GB" sz="2400" dirty="0" smtClean="0"/>
              <a:t> </a:t>
            </a:r>
            <a:r>
              <a:rPr lang="en-GB" sz="2400" dirty="0"/>
              <a:t>&amp; Allan, 2001; </a:t>
            </a:r>
            <a:r>
              <a:rPr lang="en-GB" sz="2400" dirty="0" err="1"/>
              <a:t>Ainscow</a:t>
            </a:r>
            <a:r>
              <a:rPr lang="en-GB" sz="2400" dirty="0"/>
              <a:t>, Booth, &amp; Dyson, </a:t>
            </a:r>
            <a:r>
              <a:rPr lang="en-GB" sz="2400" dirty="0" smtClean="0"/>
              <a:t>2006a; </a:t>
            </a:r>
            <a:r>
              <a:rPr lang="en-GB" sz="2400" dirty="0" err="1"/>
              <a:t>Petrou</a:t>
            </a:r>
            <a:r>
              <a:rPr lang="en-GB" sz="2400" dirty="0"/>
              <a:t> et al., 2009; </a:t>
            </a:r>
            <a:r>
              <a:rPr lang="en-GB" sz="2400" dirty="0" err="1" smtClean="0"/>
              <a:t>Messiou</a:t>
            </a:r>
            <a:r>
              <a:rPr lang="en-GB" sz="2400" dirty="0"/>
              <a:t>, 2012</a:t>
            </a:r>
            <a:r>
              <a:rPr lang="en-GB" sz="2400" dirty="0" smtClean="0"/>
              <a:t>)</a:t>
            </a:r>
          </a:p>
          <a:p>
            <a:pPr>
              <a:buFont typeface="Wingdings" charset="2"/>
              <a:buChar char="u"/>
            </a:pPr>
            <a:r>
              <a:rPr lang="en-GB" sz="2400" dirty="0"/>
              <a:t>Identity work and resistance (</a:t>
            </a:r>
            <a:r>
              <a:rPr lang="en-GB" sz="2400" dirty="0" err="1"/>
              <a:t>Bottrell</a:t>
            </a:r>
            <a:r>
              <a:rPr lang="en-GB" sz="2400" dirty="0"/>
              <a:t>, 2007; Bright, 2011) </a:t>
            </a:r>
            <a:endParaRPr lang="en-US" sz="2400" dirty="0"/>
          </a:p>
          <a:p>
            <a:pPr marL="0" indent="0">
              <a:buNone/>
            </a:pPr>
            <a:endParaRPr lang="en-GB" sz="2400" dirty="0" smtClean="0"/>
          </a:p>
        </p:txBody>
      </p:sp>
    </p:spTree>
    <p:extLst>
      <p:ext uri="{BB962C8B-B14F-4D97-AF65-F5344CB8AC3E}">
        <p14:creationId xmlns:p14="http://schemas.microsoft.com/office/powerpoint/2010/main" val="77328587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Marginalisation</a:t>
            </a:r>
            <a:r>
              <a:rPr lang="en-US" dirty="0"/>
              <a:t> as relating to:</a:t>
            </a:r>
          </a:p>
        </p:txBody>
      </p:sp>
      <p:sp>
        <p:nvSpPr>
          <p:cNvPr id="3" name="Content Placeholder 2"/>
          <p:cNvSpPr>
            <a:spLocks noGrp="1"/>
          </p:cNvSpPr>
          <p:nvPr>
            <p:ph idx="1"/>
          </p:nvPr>
        </p:nvSpPr>
        <p:spPr/>
        <p:txBody>
          <a:bodyPr>
            <a:normAutofit lnSpcReduction="10000"/>
          </a:bodyPr>
          <a:lstStyle/>
          <a:p>
            <a:pPr>
              <a:buFont typeface="Wingdings" charset="2"/>
              <a:buChar char="u"/>
            </a:pPr>
            <a:r>
              <a:rPr lang="en-GB" sz="2400" dirty="0"/>
              <a:t>S</a:t>
            </a:r>
            <a:r>
              <a:rPr lang="en-GB" sz="2400" dirty="0" smtClean="0"/>
              <a:t>ocial </a:t>
            </a:r>
            <a:r>
              <a:rPr lang="en-GB" sz="2400" dirty="0"/>
              <a:t>and relational aspects of poverty (Ridge, 2011) </a:t>
            </a:r>
            <a:endParaRPr lang="en-GB" sz="2400" dirty="0" smtClean="0"/>
          </a:p>
          <a:p>
            <a:pPr>
              <a:buFont typeface="Wingdings" charset="2"/>
              <a:buChar char="u"/>
            </a:pPr>
            <a:r>
              <a:rPr lang="en-GB" sz="2400" dirty="0" smtClean="0"/>
              <a:t>‘Clauses of conditionality’ in public policy and the need to give people a voice (</a:t>
            </a:r>
            <a:r>
              <a:rPr lang="en-GB" sz="2400" dirty="0" err="1" smtClean="0"/>
              <a:t>Slee</a:t>
            </a:r>
            <a:r>
              <a:rPr lang="en-GB" sz="2400" dirty="0" smtClean="0"/>
              <a:t> </a:t>
            </a:r>
            <a:r>
              <a:rPr lang="en-GB" sz="2400" dirty="0"/>
              <a:t>&amp; Allan, 2001)</a:t>
            </a:r>
            <a:r>
              <a:rPr lang="en-GB" sz="2400" dirty="0" smtClean="0"/>
              <a:t> </a:t>
            </a:r>
          </a:p>
          <a:p>
            <a:pPr>
              <a:buFont typeface="Wingdings" charset="2"/>
              <a:buChar char="u"/>
            </a:pPr>
            <a:r>
              <a:rPr lang="en-GB" sz="2400" dirty="0"/>
              <a:t>C</a:t>
            </a:r>
            <a:r>
              <a:rPr lang="en-GB" sz="2400" dirty="0" smtClean="0"/>
              <a:t>ontextually related and constituting </a:t>
            </a:r>
            <a:r>
              <a:rPr lang="en-GB" sz="2400" i="1" dirty="0" smtClean="0"/>
              <a:t>relativity, agency and dynamics (</a:t>
            </a:r>
            <a:r>
              <a:rPr lang="en-GB" sz="2400" dirty="0" smtClean="0"/>
              <a:t>Munn </a:t>
            </a:r>
            <a:r>
              <a:rPr lang="en-GB" sz="2400" dirty="0"/>
              <a:t>&amp; Lloyd, 2005; </a:t>
            </a:r>
            <a:r>
              <a:rPr lang="en-GB" sz="2400" dirty="0" err="1"/>
              <a:t>Mowat</a:t>
            </a:r>
            <a:r>
              <a:rPr lang="en-GB" sz="2400" dirty="0"/>
              <a:t>, 2010; </a:t>
            </a:r>
            <a:r>
              <a:rPr lang="en-GB" sz="2400" dirty="0" err="1"/>
              <a:t>Razer</a:t>
            </a:r>
            <a:r>
              <a:rPr lang="en-GB" sz="2400" dirty="0"/>
              <a:t> et al., </a:t>
            </a:r>
            <a:r>
              <a:rPr lang="en-GB" sz="2400" dirty="0" smtClean="0"/>
              <a:t>2013) </a:t>
            </a:r>
          </a:p>
          <a:p>
            <a:pPr>
              <a:buFont typeface="Wingdings" charset="2"/>
              <a:buChar char="u"/>
            </a:pPr>
            <a:r>
              <a:rPr lang="en-GB" sz="2400" dirty="0"/>
              <a:t>Vulnerable groups (</a:t>
            </a:r>
            <a:r>
              <a:rPr lang="en-GB" sz="2400" dirty="0" err="1"/>
              <a:t>Bottrell</a:t>
            </a:r>
            <a:r>
              <a:rPr lang="en-GB" sz="2400" dirty="0"/>
              <a:t>, 2007; </a:t>
            </a:r>
            <a:r>
              <a:rPr lang="en-GB" sz="2400" dirty="0" err="1"/>
              <a:t>Petrou</a:t>
            </a:r>
            <a:r>
              <a:rPr lang="en-GB" sz="2400" dirty="0"/>
              <a:t> et al., 2009)</a:t>
            </a:r>
          </a:p>
          <a:p>
            <a:pPr>
              <a:buFont typeface="Wingdings" charset="2"/>
              <a:buChar char="u"/>
            </a:pPr>
            <a:endParaRPr lang="en-US" sz="2400" dirty="0"/>
          </a:p>
        </p:txBody>
      </p:sp>
    </p:spTree>
    <p:extLst>
      <p:ext uri="{BB962C8B-B14F-4D97-AF65-F5344CB8AC3E}">
        <p14:creationId xmlns:p14="http://schemas.microsoft.com/office/powerpoint/2010/main" val="150353661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Exploring the concept</a:t>
            </a:r>
            <a:endParaRPr lang="en-US" dirty="0"/>
          </a:p>
        </p:txBody>
      </p:sp>
      <p:sp>
        <p:nvSpPr>
          <p:cNvPr id="3" name="Content Placeholder 2"/>
          <p:cNvSpPr>
            <a:spLocks noGrp="1"/>
          </p:cNvSpPr>
          <p:nvPr>
            <p:ph idx="1"/>
          </p:nvPr>
        </p:nvSpPr>
        <p:spPr/>
        <p:txBody>
          <a:bodyPr/>
          <a:lstStyle/>
          <a:p>
            <a:r>
              <a:rPr lang="en-US" dirty="0" err="1" smtClean="0"/>
              <a:t>Marginalisation</a:t>
            </a:r>
            <a:r>
              <a:rPr lang="en-US" dirty="0" smtClean="0"/>
              <a:t>, at any point in time, is more than a state: it encompasses feelings about that state</a:t>
            </a:r>
          </a:p>
          <a:p>
            <a:r>
              <a:rPr lang="en-US" dirty="0" smtClean="0"/>
              <a:t>It may be experienced as transient and context related </a:t>
            </a:r>
            <a:r>
              <a:rPr lang="en-GB" dirty="0"/>
              <a:t>(</a:t>
            </a:r>
            <a:r>
              <a:rPr lang="en-GB" dirty="0" err="1"/>
              <a:t>Frisen</a:t>
            </a:r>
            <a:r>
              <a:rPr lang="en-GB" dirty="0"/>
              <a:t>, Hasselblad, &amp; </a:t>
            </a:r>
            <a:r>
              <a:rPr lang="en-GB" dirty="0" err="1"/>
              <a:t>Holmqvist</a:t>
            </a:r>
            <a:r>
              <a:rPr lang="en-GB" dirty="0"/>
              <a:t>, 2012; </a:t>
            </a:r>
            <a:r>
              <a:rPr lang="en-GB" dirty="0" err="1"/>
              <a:t>Razer</a:t>
            </a:r>
            <a:r>
              <a:rPr lang="en-GB" dirty="0"/>
              <a:t> et al., 2013) </a:t>
            </a:r>
            <a:endParaRPr lang="en-GB" dirty="0" smtClean="0"/>
          </a:p>
          <a:p>
            <a:r>
              <a:rPr lang="en-GB" dirty="0" smtClean="0"/>
              <a:t>Or, it may become global and form part of the identity of the individual </a:t>
            </a:r>
            <a:r>
              <a:rPr lang="en-GB" dirty="0"/>
              <a:t>(</a:t>
            </a:r>
            <a:r>
              <a:rPr lang="en-GB" dirty="0" err="1"/>
              <a:t>Hjörne</a:t>
            </a:r>
            <a:r>
              <a:rPr lang="en-GB" dirty="0"/>
              <a:t> &amp; </a:t>
            </a:r>
            <a:r>
              <a:rPr lang="en-GB" dirty="0" err="1"/>
              <a:t>Säljö</a:t>
            </a:r>
            <a:r>
              <a:rPr lang="en-GB" dirty="0"/>
              <a:t>, 2013; MacLeod, 2013; </a:t>
            </a:r>
            <a:r>
              <a:rPr lang="en-GB" dirty="0" err="1"/>
              <a:t>Orsati</a:t>
            </a:r>
            <a:r>
              <a:rPr lang="en-GB" dirty="0"/>
              <a:t> &amp; </a:t>
            </a:r>
            <a:r>
              <a:rPr lang="en-GB" dirty="0" err="1"/>
              <a:t>Causton-Theoharis</a:t>
            </a:r>
            <a:r>
              <a:rPr lang="en-GB" dirty="0"/>
              <a:t>, 2013; </a:t>
            </a:r>
            <a:r>
              <a:rPr lang="en-GB" dirty="0" err="1"/>
              <a:t>Skovlund</a:t>
            </a:r>
            <a:r>
              <a:rPr lang="en-GB" dirty="0"/>
              <a:t>, 2013</a:t>
            </a:r>
            <a:r>
              <a:rPr lang="en-GB" dirty="0" smtClean="0"/>
              <a:t>) </a:t>
            </a:r>
            <a:endParaRPr lang="en-US" dirty="0" smtClean="0"/>
          </a:p>
          <a:p>
            <a:r>
              <a:rPr lang="en-US" dirty="0" smtClean="0"/>
              <a:t>It arises through the actions of others whether deliberate </a:t>
            </a:r>
            <a:r>
              <a:rPr lang="en-GB" dirty="0" smtClean="0"/>
              <a:t>(</a:t>
            </a:r>
            <a:r>
              <a:rPr lang="en-GB" dirty="0" err="1" smtClean="0"/>
              <a:t>Slee</a:t>
            </a:r>
            <a:r>
              <a:rPr lang="en-GB" dirty="0" smtClean="0"/>
              <a:t> </a:t>
            </a:r>
            <a:r>
              <a:rPr lang="en-GB" dirty="0"/>
              <a:t>&amp; Allan, </a:t>
            </a:r>
            <a:r>
              <a:rPr lang="en-GB" dirty="0" smtClean="0"/>
              <a:t>2001; </a:t>
            </a:r>
            <a:r>
              <a:rPr lang="en-GB" dirty="0" err="1" smtClean="0"/>
              <a:t>Bottrell</a:t>
            </a:r>
            <a:r>
              <a:rPr lang="en-GB" dirty="0"/>
              <a:t>, 2007; Sercombe &amp; Donnelly, </a:t>
            </a:r>
            <a:r>
              <a:rPr lang="en-GB" dirty="0" smtClean="0"/>
              <a:t>2013) or inadvertent; individually or collectively.</a:t>
            </a:r>
            <a:endParaRPr lang="en-US" dirty="0"/>
          </a:p>
        </p:txBody>
      </p:sp>
    </p:spTree>
    <p:extLst>
      <p:ext uri="{BB962C8B-B14F-4D97-AF65-F5344CB8AC3E}">
        <p14:creationId xmlns:p14="http://schemas.microsoft.com/office/powerpoint/2010/main" val="23403518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definition</a:t>
            </a:r>
            <a:endParaRPr lang="en-US" dirty="0"/>
          </a:p>
        </p:txBody>
      </p:sp>
      <p:sp>
        <p:nvSpPr>
          <p:cNvPr id="3" name="Content Placeholder 2"/>
          <p:cNvSpPr>
            <a:spLocks noGrp="1"/>
          </p:cNvSpPr>
          <p:nvPr>
            <p:ph idx="1"/>
          </p:nvPr>
        </p:nvSpPr>
        <p:spPr/>
        <p:txBody>
          <a:bodyPr>
            <a:normAutofit/>
          </a:bodyPr>
          <a:lstStyle/>
          <a:p>
            <a:r>
              <a:rPr lang="en-GB" sz="2400" dirty="0"/>
              <a:t>To be marginalised is to have a sense that one does not belong and, in so doing, to feel that one is not a valued member of a community and able to make a valuable contribution within that community nor to be able to access the range of services and/or opportunities open to others. In effect</a:t>
            </a:r>
            <a:r>
              <a:rPr lang="en-GB" sz="2400" i="1" dirty="0"/>
              <a:t>, to feel, and be</a:t>
            </a:r>
            <a:r>
              <a:rPr lang="en-GB" sz="2400" dirty="0"/>
              <a:t>, excluded. </a:t>
            </a:r>
            <a:r>
              <a:rPr lang="en-GB" sz="2400" dirty="0" smtClean="0"/>
              <a:t> (</a:t>
            </a:r>
            <a:r>
              <a:rPr lang="en-GB" sz="2400" dirty="0" err="1" smtClean="0"/>
              <a:t>Mowat</a:t>
            </a:r>
            <a:r>
              <a:rPr lang="en-GB" sz="2400" dirty="0" smtClean="0"/>
              <a:t>, 2014)</a:t>
            </a:r>
          </a:p>
          <a:p>
            <a:pPr marL="0" indent="0">
              <a:buNone/>
            </a:pPr>
            <a:endParaRPr lang="en-US" sz="2400" dirty="0"/>
          </a:p>
        </p:txBody>
      </p:sp>
    </p:spTree>
    <p:extLst>
      <p:ext uri="{BB962C8B-B14F-4D97-AF65-F5344CB8AC3E}">
        <p14:creationId xmlns:p14="http://schemas.microsoft.com/office/powerpoint/2010/main" val="198593392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further questions</a:t>
            </a:r>
            <a:endParaRPr lang="en-US" dirty="0"/>
          </a:p>
        </p:txBody>
      </p:sp>
      <p:sp>
        <p:nvSpPr>
          <p:cNvPr id="3" name="Content Placeholder 2"/>
          <p:cNvSpPr>
            <a:spLocks noGrp="1"/>
          </p:cNvSpPr>
          <p:nvPr>
            <p:ph idx="1"/>
          </p:nvPr>
        </p:nvSpPr>
        <p:spPr/>
        <p:txBody>
          <a:bodyPr>
            <a:normAutofit/>
          </a:bodyPr>
          <a:lstStyle/>
          <a:p>
            <a:r>
              <a:rPr lang="en-US" sz="2400" dirty="0" smtClean="0"/>
              <a:t>How does one come to be considered </a:t>
            </a:r>
            <a:r>
              <a:rPr lang="en-US" sz="2400" dirty="0" err="1" smtClean="0"/>
              <a:t>marginalised</a:t>
            </a:r>
            <a:r>
              <a:rPr lang="en-US" sz="2400" dirty="0" smtClean="0"/>
              <a:t>?</a:t>
            </a:r>
          </a:p>
          <a:p>
            <a:r>
              <a:rPr lang="en-US" sz="2400" dirty="0" smtClean="0"/>
              <a:t>Does one come to be considered </a:t>
            </a:r>
            <a:r>
              <a:rPr lang="en-US" sz="2400" dirty="0" err="1" smtClean="0"/>
              <a:t>marginalised</a:t>
            </a:r>
            <a:r>
              <a:rPr lang="en-US" sz="2400" dirty="0" smtClean="0"/>
              <a:t> through identification with a specific group?</a:t>
            </a:r>
            <a:endParaRPr lang="en-US" sz="2400" dirty="0"/>
          </a:p>
        </p:txBody>
      </p:sp>
    </p:spTree>
    <p:extLst>
      <p:ext uri="{BB962C8B-B14F-4D97-AF65-F5344CB8AC3E}">
        <p14:creationId xmlns:p14="http://schemas.microsoft.com/office/powerpoint/2010/main" val="412807468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Exploring the concept</a:t>
            </a:r>
            <a:endParaRPr lang="en-US" dirty="0"/>
          </a:p>
        </p:txBody>
      </p:sp>
      <p:sp>
        <p:nvSpPr>
          <p:cNvPr id="3" name="Content Placeholder 2"/>
          <p:cNvSpPr>
            <a:spLocks noGrp="1"/>
          </p:cNvSpPr>
          <p:nvPr>
            <p:ph idx="1"/>
          </p:nvPr>
        </p:nvSpPr>
        <p:spPr/>
        <p:txBody>
          <a:bodyPr/>
          <a:lstStyle/>
          <a:p>
            <a:r>
              <a:rPr lang="en-US" sz="2400" dirty="0" smtClean="0"/>
              <a:t>Two assumptions underlying the concept of the ‘</a:t>
            </a:r>
            <a:r>
              <a:rPr lang="en-US" sz="2400" dirty="0" err="1" smtClean="0"/>
              <a:t>marginalised</a:t>
            </a:r>
            <a:r>
              <a:rPr lang="en-US" sz="2400" dirty="0" smtClean="0"/>
              <a:t> group’</a:t>
            </a:r>
          </a:p>
          <a:p>
            <a:r>
              <a:rPr lang="en-US" dirty="0" smtClean="0"/>
              <a:t>Stereotypical assumptions that there is a shared experience which can be associated with people who share certain characteristics</a:t>
            </a:r>
          </a:p>
          <a:p>
            <a:r>
              <a:rPr lang="en-US" dirty="0" smtClean="0"/>
              <a:t>A shared </a:t>
            </a:r>
            <a:r>
              <a:rPr lang="en-US" dirty="0" err="1" smtClean="0"/>
              <a:t>conceptualisation</a:t>
            </a:r>
            <a:r>
              <a:rPr lang="en-US" dirty="0" smtClean="0"/>
              <a:t> of whatever it is they are considered to be </a:t>
            </a:r>
            <a:r>
              <a:rPr lang="en-US" dirty="0" err="1" smtClean="0"/>
              <a:t>marginalised</a:t>
            </a:r>
            <a:r>
              <a:rPr lang="en-US" dirty="0" smtClean="0"/>
              <a:t> from</a:t>
            </a:r>
            <a:endParaRPr lang="en-US" dirty="0"/>
          </a:p>
        </p:txBody>
      </p:sp>
    </p:spTree>
    <p:extLst>
      <p:ext uri="{BB962C8B-B14F-4D97-AF65-F5344CB8AC3E}">
        <p14:creationId xmlns:p14="http://schemas.microsoft.com/office/powerpoint/2010/main" val="71990558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further questions</a:t>
            </a:r>
            <a:endParaRPr lang="en-US" dirty="0"/>
          </a:p>
        </p:txBody>
      </p:sp>
      <p:sp>
        <p:nvSpPr>
          <p:cNvPr id="3" name="Content Placeholder 2"/>
          <p:cNvSpPr>
            <a:spLocks noGrp="1"/>
          </p:cNvSpPr>
          <p:nvPr>
            <p:ph idx="1"/>
          </p:nvPr>
        </p:nvSpPr>
        <p:spPr>
          <a:xfrm>
            <a:off x="498474" y="1981201"/>
            <a:ext cx="7556313" cy="2211008"/>
          </a:xfrm>
        </p:spPr>
        <p:txBody>
          <a:bodyPr>
            <a:noAutofit/>
          </a:bodyPr>
          <a:lstStyle/>
          <a:p>
            <a:r>
              <a:rPr lang="en-US" sz="2400" dirty="0" smtClean="0"/>
              <a:t>Can the assumption be made that because someone is living in poverty (or facing other adverse circumstances) they will experience their lives as </a:t>
            </a:r>
            <a:r>
              <a:rPr lang="en-US" sz="2400" dirty="0" err="1" smtClean="0"/>
              <a:t>marginalised</a:t>
            </a:r>
            <a:r>
              <a:rPr lang="en-US" sz="2400" dirty="0" smtClean="0"/>
              <a:t>?</a:t>
            </a:r>
          </a:p>
          <a:p>
            <a:r>
              <a:rPr lang="en-US" sz="2400" dirty="0" smtClean="0"/>
              <a:t>Can the opposite assumption be made that someone who appears to have all of the advantages in life will not experience their life as </a:t>
            </a:r>
            <a:r>
              <a:rPr lang="en-US" sz="2400" dirty="0" err="1" smtClean="0"/>
              <a:t>marginalised</a:t>
            </a:r>
            <a:r>
              <a:rPr lang="en-US" sz="2400" dirty="0" smtClean="0"/>
              <a:t>?</a:t>
            </a:r>
            <a:endParaRPr lang="en-US" sz="2400" dirty="0"/>
          </a:p>
        </p:txBody>
      </p:sp>
      <p:sp>
        <p:nvSpPr>
          <p:cNvPr id="4" name="TextBox 3"/>
          <p:cNvSpPr txBox="1"/>
          <p:nvPr/>
        </p:nvSpPr>
        <p:spPr>
          <a:xfrm>
            <a:off x="904615" y="5462047"/>
            <a:ext cx="7150172" cy="830997"/>
          </a:xfrm>
          <a:prstGeom prst="rect">
            <a:avLst/>
          </a:prstGeom>
          <a:scene3d>
            <a:camera prst="orthographicFront">
              <a:rot lat="0" lon="0" rev="0"/>
            </a:camera>
            <a:lightRig rig="twoPt" dir="tl">
              <a:rot lat="0" lon="0" rev="4500000"/>
            </a:lightRig>
          </a:scene3d>
          <a:sp3d>
            <a:bevelT w="63500" h="50800"/>
          </a:sp3d>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dirty="0" smtClean="0"/>
              <a:t>Does it come down to the question, ‘</a:t>
            </a:r>
            <a:r>
              <a:rPr lang="en-US" sz="2400" dirty="0" err="1" smtClean="0"/>
              <a:t>Marginalised</a:t>
            </a:r>
            <a:r>
              <a:rPr lang="en-US" sz="2400" dirty="0" smtClean="0"/>
              <a:t> from what?’</a:t>
            </a:r>
            <a:endParaRPr lang="en-US" sz="2400" dirty="0"/>
          </a:p>
        </p:txBody>
      </p:sp>
    </p:spTree>
    <p:extLst>
      <p:ext uri="{BB962C8B-B14F-4D97-AF65-F5344CB8AC3E}">
        <p14:creationId xmlns:p14="http://schemas.microsoft.com/office/powerpoint/2010/main" val="362766066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t>
            </a:r>
            <a:r>
              <a:rPr lang="en-US" dirty="0" err="1" smtClean="0"/>
              <a:t>marginalistion</a:t>
            </a:r>
            <a:r>
              <a:rPr lang="en-US" dirty="0" smtClean="0"/>
              <a:t> may manifest itself</a:t>
            </a:r>
            <a:endParaRPr lang="en-US" dirty="0"/>
          </a:p>
        </p:txBody>
      </p:sp>
      <p:sp>
        <p:nvSpPr>
          <p:cNvPr id="3" name="Content Placeholder 2"/>
          <p:cNvSpPr>
            <a:spLocks noGrp="1"/>
          </p:cNvSpPr>
          <p:nvPr>
            <p:ph idx="1"/>
          </p:nvPr>
        </p:nvSpPr>
        <p:spPr/>
        <p:txBody>
          <a:bodyPr/>
          <a:lstStyle/>
          <a:p>
            <a:r>
              <a:rPr lang="en-US" sz="2400" dirty="0" smtClean="0"/>
              <a:t>Formal (as expressed through Government policy) </a:t>
            </a:r>
            <a:r>
              <a:rPr lang="en-GB" sz="2400" dirty="0"/>
              <a:t>(Policy First, </a:t>
            </a:r>
            <a:r>
              <a:rPr lang="en-GB" sz="2400" dirty="0" smtClean="0"/>
              <a:t>2012; Department </a:t>
            </a:r>
            <a:r>
              <a:rPr lang="en-GB" sz="2400" dirty="0"/>
              <a:t>for Education, </a:t>
            </a:r>
            <a:r>
              <a:rPr lang="en-GB" sz="2400" dirty="0" smtClean="0"/>
              <a:t>2013) </a:t>
            </a:r>
            <a:r>
              <a:rPr lang="en-US" sz="2400" dirty="0" smtClean="0"/>
              <a:t> </a:t>
            </a:r>
          </a:p>
          <a:p>
            <a:r>
              <a:rPr lang="en-US" sz="2400" dirty="0" smtClean="0"/>
              <a:t>Informal (failing to conform to cultural norms and expectations) </a:t>
            </a:r>
            <a:r>
              <a:rPr lang="en-GB" sz="2400" dirty="0"/>
              <a:t>(</a:t>
            </a:r>
            <a:r>
              <a:rPr lang="en-GB" sz="2400" dirty="0" err="1"/>
              <a:t>Bottrell</a:t>
            </a:r>
            <a:r>
              <a:rPr lang="en-GB" sz="2400" dirty="0"/>
              <a:t>, 2007</a:t>
            </a:r>
            <a:r>
              <a:rPr lang="en-GB" sz="2400" dirty="0" smtClean="0"/>
              <a:t>)</a:t>
            </a:r>
          </a:p>
          <a:p>
            <a:endParaRPr lang="en-GB" dirty="0"/>
          </a:p>
          <a:p>
            <a:pPr marL="0" indent="0" algn="r">
              <a:buNone/>
            </a:pPr>
            <a:r>
              <a:rPr lang="en-GB" dirty="0" err="1"/>
              <a:t>Petrou</a:t>
            </a:r>
            <a:r>
              <a:rPr lang="en-GB" dirty="0"/>
              <a:t>, </a:t>
            </a:r>
            <a:r>
              <a:rPr lang="en-GB" dirty="0" err="1"/>
              <a:t>Angelides</a:t>
            </a:r>
            <a:r>
              <a:rPr lang="en-GB" dirty="0"/>
              <a:t> and Leigh (2009) </a:t>
            </a:r>
            <a:endParaRPr lang="en-US" dirty="0"/>
          </a:p>
        </p:txBody>
      </p:sp>
    </p:spTree>
    <p:extLst>
      <p:ext uri="{BB962C8B-B14F-4D97-AF65-F5344CB8AC3E}">
        <p14:creationId xmlns:p14="http://schemas.microsoft.com/office/powerpoint/2010/main" val="183468865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verty im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8219" y="4847603"/>
            <a:ext cx="3090781" cy="1854469"/>
          </a:xfrm>
          <a:prstGeom prst="rect">
            <a:avLst/>
          </a:prstGeom>
        </p:spPr>
      </p:pic>
      <p:sp>
        <p:nvSpPr>
          <p:cNvPr id="2" name="Title 1"/>
          <p:cNvSpPr>
            <a:spLocks noGrp="1"/>
          </p:cNvSpPr>
          <p:nvPr>
            <p:ph type="title"/>
          </p:nvPr>
        </p:nvSpPr>
        <p:spPr/>
        <p:txBody>
          <a:bodyPr/>
          <a:lstStyle/>
          <a:p>
            <a:r>
              <a:rPr lang="en-US" dirty="0" smtClean="0"/>
              <a:t>The forms </a:t>
            </a:r>
            <a:r>
              <a:rPr lang="en-US" dirty="0" err="1" smtClean="0"/>
              <a:t>marginalisation</a:t>
            </a:r>
            <a:r>
              <a:rPr lang="en-US" dirty="0" smtClean="0"/>
              <a:t> takes</a:t>
            </a:r>
            <a:endParaRPr lang="en-US" dirty="0"/>
          </a:p>
        </p:txBody>
      </p:sp>
      <p:sp>
        <p:nvSpPr>
          <p:cNvPr id="3" name="Content Placeholder 2"/>
          <p:cNvSpPr>
            <a:spLocks noGrp="1"/>
          </p:cNvSpPr>
          <p:nvPr>
            <p:ph idx="1"/>
          </p:nvPr>
        </p:nvSpPr>
        <p:spPr/>
        <p:txBody>
          <a:bodyPr>
            <a:normAutofit/>
          </a:bodyPr>
          <a:lstStyle/>
          <a:p>
            <a:r>
              <a:rPr lang="en-GB" sz="2400" dirty="0"/>
              <a:t>P</a:t>
            </a:r>
            <a:r>
              <a:rPr lang="en-GB" sz="2400" dirty="0" smtClean="0"/>
              <a:t>overty </a:t>
            </a:r>
            <a:r>
              <a:rPr lang="en-GB" sz="2400" dirty="0"/>
              <a:t>(Hirsch, 2007; Ridge, 2011) </a:t>
            </a:r>
            <a:endParaRPr lang="en-GB" sz="2400" dirty="0" smtClean="0"/>
          </a:p>
          <a:p>
            <a:r>
              <a:rPr lang="en-GB" sz="2400" dirty="0" smtClean="0"/>
              <a:t>Lack of social and cultural capital </a:t>
            </a:r>
            <a:r>
              <a:rPr lang="en-GB" sz="2400" dirty="0"/>
              <a:t>(Bourdieu 1972) </a:t>
            </a:r>
            <a:endParaRPr lang="en-GB" sz="2400" dirty="0" smtClean="0"/>
          </a:p>
          <a:p>
            <a:r>
              <a:rPr lang="en-GB" sz="2400" dirty="0"/>
              <a:t>R</a:t>
            </a:r>
            <a:r>
              <a:rPr lang="en-GB" sz="2400" dirty="0" smtClean="0"/>
              <a:t>ace </a:t>
            </a:r>
            <a:r>
              <a:rPr lang="en-GB" sz="2400" dirty="0"/>
              <a:t>and ethnicity (</a:t>
            </a:r>
            <a:r>
              <a:rPr lang="en-GB" sz="2400" dirty="0" err="1"/>
              <a:t>Deuchar</a:t>
            </a:r>
            <a:r>
              <a:rPr lang="en-GB" sz="2400" dirty="0"/>
              <a:t>, 2009; </a:t>
            </a:r>
            <a:r>
              <a:rPr lang="en-GB" sz="2400" dirty="0" err="1" smtClean="0"/>
              <a:t>Slee</a:t>
            </a:r>
            <a:r>
              <a:rPr lang="en-GB" sz="2400" dirty="0"/>
              <a:t>, 2013) </a:t>
            </a:r>
            <a:endParaRPr lang="en-GB" sz="2400" dirty="0" smtClean="0"/>
          </a:p>
          <a:p>
            <a:r>
              <a:rPr lang="en-GB" sz="2400" dirty="0"/>
              <a:t>S</a:t>
            </a:r>
            <a:r>
              <a:rPr lang="en-GB" sz="2400" dirty="0" smtClean="0"/>
              <a:t>exual </a:t>
            </a:r>
            <a:r>
              <a:rPr lang="en-GB" sz="2400" dirty="0"/>
              <a:t>orientation (Taylor, 2010) </a:t>
            </a:r>
            <a:endParaRPr lang="en-GB" sz="2400" dirty="0" smtClean="0"/>
          </a:p>
          <a:p>
            <a:r>
              <a:rPr lang="en-GB" sz="2400" dirty="0"/>
              <a:t>T</a:t>
            </a:r>
            <a:r>
              <a:rPr lang="en-GB" sz="2400" dirty="0" smtClean="0"/>
              <a:t>he </a:t>
            </a:r>
            <a:r>
              <a:rPr lang="en-GB" sz="2400" dirty="0"/>
              <a:t>locale in which they live (</a:t>
            </a:r>
            <a:r>
              <a:rPr lang="en-GB" sz="2400" dirty="0" err="1"/>
              <a:t>Deuchar</a:t>
            </a:r>
            <a:r>
              <a:rPr lang="en-GB" sz="2400" dirty="0"/>
              <a:t>, </a:t>
            </a:r>
            <a:r>
              <a:rPr lang="en-GB" sz="2400" dirty="0" smtClean="0"/>
              <a:t>2009; Brann</a:t>
            </a:r>
            <a:r>
              <a:rPr lang="en-GB" sz="2400" dirty="0"/>
              <a:t>-Barrett, 2011</a:t>
            </a:r>
            <a:r>
              <a:rPr lang="en-GB" sz="2400" dirty="0" smtClean="0"/>
              <a:t>; </a:t>
            </a:r>
            <a:r>
              <a:rPr lang="en-GB" sz="2400" dirty="0" err="1"/>
              <a:t>Öhrn</a:t>
            </a:r>
            <a:r>
              <a:rPr lang="en-GB" sz="2400" dirty="0"/>
              <a:t>, 2012) </a:t>
            </a:r>
            <a:endParaRPr lang="en-GB" sz="2400" dirty="0" smtClean="0"/>
          </a:p>
        </p:txBody>
      </p:sp>
    </p:spTree>
    <p:extLst>
      <p:ext uri="{BB962C8B-B14F-4D97-AF65-F5344CB8AC3E}">
        <p14:creationId xmlns:p14="http://schemas.microsoft.com/office/powerpoint/2010/main" val="321468696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forms </a:t>
            </a:r>
            <a:r>
              <a:rPr lang="en-US" dirty="0" err="1" smtClean="0"/>
              <a:t>marginalisation</a:t>
            </a:r>
            <a:r>
              <a:rPr lang="en-US" dirty="0" smtClean="0"/>
              <a:t> takes</a:t>
            </a:r>
            <a:endParaRPr lang="en-US" dirty="0"/>
          </a:p>
        </p:txBody>
      </p:sp>
      <p:sp>
        <p:nvSpPr>
          <p:cNvPr id="3" name="Content Placeholder 2"/>
          <p:cNvSpPr>
            <a:spLocks noGrp="1"/>
          </p:cNvSpPr>
          <p:nvPr>
            <p:ph idx="1"/>
          </p:nvPr>
        </p:nvSpPr>
        <p:spPr/>
        <p:txBody>
          <a:bodyPr>
            <a:noAutofit/>
          </a:bodyPr>
          <a:lstStyle/>
          <a:p>
            <a:r>
              <a:rPr lang="en-GB" sz="2400" dirty="0" smtClean="0"/>
              <a:t>Disability </a:t>
            </a:r>
            <a:r>
              <a:rPr lang="en-GB" sz="2400" dirty="0"/>
              <a:t>and/or ill-health (</a:t>
            </a:r>
            <a:r>
              <a:rPr lang="en-GB" sz="2400" dirty="0" err="1"/>
              <a:t>Hakala</a:t>
            </a:r>
            <a:r>
              <a:rPr lang="en-GB" sz="2400" dirty="0"/>
              <a:t>, 2010; Squires, </a:t>
            </a:r>
            <a:r>
              <a:rPr lang="en-GB" sz="2400" dirty="0" smtClean="0"/>
              <a:t>2012; </a:t>
            </a:r>
            <a:r>
              <a:rPr lang="en-GB" sz="2400" dirty="0" err="1" smtClean="0"/>
              <a:t>Skovlund</a:t>
            </a:r>
            <a:r>
              <a:rPr lang="en-GB" sz="2400" dirty="0"/>
              <a:t>, 2013</a:t>
            </a:r>
            <a:r>
              <a:rPr lang="en-GB" sz="2400" dirty="0" smtClean="0"/>
              <a:t>; </a:t>
            </a:r>
            <a:r>
              <a:rPr lang="en-GB" sz="2400" dirty="0" err="1"/>
              <a:t>Slee</a:t>
            </a:r>
            <a:r>
              <a:rPr lang="en-GB" sz="2400" dirty="0"/>
              <a:t>, </a:t>
            </a:r>
            <a:r>
              <a:rPr lang="en-GB" sz="2400" dirty="0" smtClean="0"/>
              <a:t>2013)</a:t>
            </a:r>
            <a:endParaRPr lang="en-GB" sz="2400" dirty="0"/>
          </a:p>
          <a:p>
            <a:r>
              <a:rPr lang="en-GB" sz="2400" dirty="0"/>
              <a:t>R</a:t>
            </a:r>
            <a:r>
              <a:rPr lang="en-GB" sz="2400" dirty="0" smtClean="0"/>
              <a:t>eligion </a:t>
            </a:r>
            <a:r>
              <a:rPr lang="en-GB" sz="2400" dirty="0"/>
              <a:t>(Smith &amp; Barr, 2008</a:t>
            </a:r>
            <a:r>
              <a:rPr lang="en-GB" sz="2400" dirty="0" smtClean="0"/>
              <a:t>)</a:t>
            </a:r>
          </a:p>
          <a:p>
            <a:r>
              <a:rPr lang="en-GB" sz="2400" dirty="0" smtClean="0"/>
              <a:t>Children </a:t>
            </a:r>
            <a:r>
              <a:rPr lang="en-GB" sz="2400" dirty="0"/>
              <a:t>of the Armed forces (Scottish Government, 2012b) </a:t>
            </a:r>
          </a:p>
          <a:p>
            <a:r>
              <a:rPr lang="en-GB" sz="2400" dirty="0" smtClean="0"/>
              <a:t>Children </a:t>
            </a:r>
            <a:r>
              <a:rPr lang="en-GB" sz="2400" dirty="0"/>
              <a:t>of travelling families (</a:t>
            </a:r>
            <a:r>
              <a:rPr lang="en-GB" sz="2400" dirty="0" err="1"/>
              <a:t>Wilkin</a:t>
            </a:r>
            <a:r>
              <a:rPr lang="en-GB" sz="2400" dirty="0"/>
              <a:t> et al., 2010</a:t>
            </a:r>
            <a:r>
              <a:rPr lang="en-GB" sz="2400" dirty="0" smtClean="0"/>
              <a:t>)</a:t>
            </a:r>
          </a:p>
          <a:p>
            <a:r>
              <a:rPr lang="en-GB" sz="2400" dirty="0"/>
              <a:t>Children of migrants </a:t>
            </a:r>
            <a:r>
              <a:rPr lang="en-US" sz="2400" dirty="0"/>
              <a:t>(</a:t>
            </a:r>
            <a:r>
              <a:rPr lang="en-US" sz="2400" dirty="0" err="1"/>
              <a:t>Shapira</a:t>
            </a:r>
            <a:r>
              <a:rPr lang="en-US" sz="2400" dirty="0"/>
              <a:t>, 2011; </a:t>
            </a:r>
            <a:r>
              <a:rPr lang="en-US" sz="2400" dirty="0" err="1"/>
              <a:t>Dronkers</a:t>
            </a:r>
            <a:r>
              <a:rPr lang="en-US" sz="2400" dirty="0"/>
              <a:t> and Van der </a:t>
            </a:r>
            <a:r>
              <a:rPr lang="en-US" sz="2400" dirty="0" err="1"/>
              <a:t>Velden</a:t>
            </a:r>
            <a:r>
              <a:rPr lang="en-US" sz="2400" dirty="0"/>
              <a:t>, 2012) </a:t>
            </a:r>
            <a:endParaRPr lang="en-GB" sz="2400" dirty="0"/>
          </a:p>
        </p:txBody>
      </p:sp>
    </p:spTree>
    <p:extLst>
      <p:ext uri="{BB962C8B-B14F-4D97-AF65-F5344CB8AC3E}">
        <p14:creationId xmlns:p14="http://schemas.microsoft.com/office/powerpoint/2010/main" val="10531452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of paper</a:t>
            </a:r>
            <a:endParaRPr lang="en-US" dirty="0"/>
          </a:p>
        </p:txBody>
      </p:sp>
      <p:sp>
        <p:nvSpPr>
          <p:cNvPr id="3" name="Content Placeholder 2"/>
          <p:cNvSpPr>
            <a:spLocks noGrp="1"/>
          </p:cNvSpPr>
          <p:nvPr>
            <p:ph idx="1"/>
          </p:nvPr>
        </p:nvSpPr>
        <p:spPr/>
        <p:txBody>
          <a:bodyPr>
            <a:normAutofit/>
          </a:bodyPr>
          <a:lstStyle/>
          <a:p>
            <a:r>
              <a:rPr lang="en-US" sz="2800" dirty="0" smtClean="0"/>
              <a:t>How </a:t>
            </a:r>
            <a:r>
              <a:rPr lang="en-US" sz="2800" dirty="0" err="1" smtClean="0"/>
              <a:t>marginalisation</a:t>
            </a:r>
            <a:r>
              <a:rPr lang="en-US" sz="2800" dirty="0" smtClean="0"/>
              <a:t> is experienced with a specific focus upon children, young people and schooling</a:t>
            </a:r>
          </a:p>
          <a:p>
            <a:r>
              <a:rPr lang="en-US" sz="2800" dirty="0" smtClean="0"/>
              <a:t>Examined through the lens of resilience theory (Olsson et al.,  2003)</a:t>
            </a:r>
          </a:p>
          <a:p>
            <a:r>
              <a:rPr lang="en-US" sz="2800" dirty="0" smtClean="0"/>
              <a:t>The development of a new theoretical framework </a:t>
            </a:r>
            <a:endParaRPr lang="en-US" sz="2800" dirty="0"/>
          </a:p>
        </p:txBody>
      </p:sp>
    </p:spTree>
    <p:extLst>
      <p:ext uri="{BB962C8B-B14F-4D97-AF65-F5344CB8AC3E}">
        <p14:creationId xmlns:p14="http://schemas.microsoft.com/office/powerpoint/2010/main" val="334850599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forms </a:t>
            </a:r>
            <a:r>
              <a:rPr lang="en-US" dirty="0" err="1" smtClean="0"/>
              <a:t>marginalisation</a:t>
            </a:r>
            <a:r>
              <a:rPr lang="en-US" dirty="0" smtClean="0"/>
              <a:t> takes</a:t>
            </a:r>
            <a:endParaRPr lang="en-US" dirty="0"/>
          </a:p>
        </p:txBody>
      </p:sp>
      <p:sp>
        <p:nvSpPr>
          <p:cNvPr id="3" name="Content Placeholder 2"/>
          <p:cNvSpPr>
            <a:spLocks noGrp="1"/>
          </p:cNvSpPr>
          <p:nvPr>
            <p:ph idx="1"/>
          </p:nvPr>
        </p:nvSpPr>
        <p:spPr/>
        <p:txBody>
          <a:bodyPr>
            <a:normAutofit/>
          </a:bodyPr>
          <a:lstStyle/>
          <a:p>
            <a:r>
              <a:rPr lang="en-GB" sz="2400" dirty="0" smtClean="0"/>
              <a:t>Children of refugees </a:t>
            </a:r>
            <a:r>
              <a:rPr lang="en-GB" sz="2400" dirty="0"/>
              <a:t>(</a:t>
            </a:r>
            <a:r>
              <a:rPr lang="en-GB" sz="2400" dirty="0" err="1"/>
              <a:t>Sime</a:t>
            </a:r>
            <a:r>
              <a:rPr lang="en-GB" sz="2400" dirty="0"/>
              <a:t>, Fox, &amp; </a:t>
            </a:r>
            <a:r>
              <a:rPr lang="en-GB" sz="2400" dirty="0" err="1"/>
              <a:t>Pietka</a:t>
            </a:r>
            <a:r>
              <a:rPr lang="en-GB" sz="2400" dirty="0"/>
              <a:t>, 2010) </a:t>
            </a:r>
          </a:p>
          <a:p>
            <a:r>
              <a:rPr lang="en-GB" sz="2400" dirty="0" smtClean="0"/>
              <a:t>Children </a:t>
            </a:r>
            <a:r>
              <a:rPr lang="en-GB" sz="2400" dirty="0"/>
              <a:t>of prisoners (</a:t>
            </a:r>
            <a:r>
              <a:rPr lang="en-GB" sz="2400" dirty="0" err="1"/>
              <a:t>Holligan</a:t>
            </a:r>
            <a:r>
              <a:rPr lang="en-GB" sz="2400" dirty="0"/>
              <a:t>, 2013) </a:t>
            </a:r>
            <a:endParaRPr lang="en-GB" sz="2400" dirty="0" smtClean="0"/>
          </a:p>
          <a:p>
            <a:r>
              <a:rPr lang="en-GB" sz="2400" dirty="0"/>
              <a:t>Y</a:t>
            </a:r>
            <a:r>
              <a:rPr lang="en-GB" sz="2400" dirty="0" smtClean="0"/>
              <a:t>oung carers (</a:t>
            </a:r>
            <a:r>
              <a:rPr lang="en-GB" sz="2400" dirty="0"/>
              <a:t>Scottish Government, 2010) </a:t>
            </a:r>
            <a:endParaRPr lang="en-GB" sz="2400" dirty="0" smtClean="0"/>
          </a:p>
          <a:p>
            <a:r>
              <a:rPr lang="en-GB" sz="2400" dirty="0"/>
              <a:t>C</a:t>
            </a:r>
            <a:r>
              <a:rPr lang="en-GB" sz="2400" dirty="0" smtClean="0"/>
              <a:t>hildren </a:t>
            </a:r>
            <a:r>
              <a:rPr lang="en-GB" sz="2400" dirty="0"/>
              <a:t>who are looked after and accommodated (Children in Scotland, 2010) </a:t>
            </a:r>
            <a:endParaRPr lang="en-GB" sz="2400" dirty="0" smtClean="0"/>
          </a:p>
          <a:p>
            <a:r>
              <a:rPr lang="en-GB" sz="2400" dirty="0"/>
              <a:t>C</a:t>
            </a:r>
            <a:r>
              <a:rPr lang="en-GB" sz="2400" dirty="0" smtClean="0"/>
              <a:t>hildren </a:t>
            </a:r>
            <a:r>
              <a:rPr lang="en-GB" sz="2400" dirty="0"/>
              <a:t>of parents who are alcoholics and/or drug abusers (Blackburn, Carpenter, &amp; </a:t>
            </a:r>
            <a:r>
              <a:rPr lang="en-GB" sz="2400" dirty="0" err="1"/>
              <a:t>Egerton</a:t>
            </a:r>
            <a:r>
              <a:rPr lang="en-GB" sz="2400" dirty="0"/>
              <a:t>, 2010) </a:t>
            </a:r>
            <a:endParaRPr lang="en-GB" sz="2400" dirty="0" smtClean="0"/>
          </a:p>
          <a:p>
            <a:endParaRPr lang="en-GB" dirty="0" smtClean="0"/>
          </a:p>
          <a:p>
            <a:endParaRPr lang="en-US" dirty="0"/>
          </a:p>
        </p:txBody>
      </p:sp>
    </p:spTree>
    <p:extLst>
      <p:ext uri="{BB962C8B-B14F-4D97-AF65-F5344CB8AC3E}">
        <p14:creationId xmlns:p14="http://schemas.microsoft.com/office/powerpoint/2010/main" val="212675143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forms </a:t>
            </a:r>
            <a:r>
              <a:rPr lang="en-US" dirty="0" err="1" smtClean="0"/>
              <a:t>marginalisation</a:t>
            </a:r>
            <a:r>
              <a:rPr lang="en-US" dirty="0" smtClean="0"/>
              <a:t> takes</a:t>
            </a:r>
            <a:endParaRPr lang="en-US" dirty="0"/>
          </a:p>
        </p:txBody>
      </p:sp>
      <p:sp>
        <p:nvSpPr>
          <p:cNvPr id="3" name="Content Placeholder 2"/>
          <p:cNvSpPr>
            <a:spLocks noGrp="1"/>
          </p:cNvSpPr>
          <p:nvPr>
            <p:ph idx="1"/>
          </p:nvPr>
        </p:nvSpPr>
        <p:spPr>
          <a:xfrm>
            <a:off x="498474" y="1981200"/>
            <a:ext cx="7556313" cy="610663"/>
          </a:xfrm>
        </p:spPr>
        <p:txBody>
          <a:bodyPr>
            <a:normAutofit fontScale="92500"/>
          </a:bodyPr>
          <a:lstStyle/>
          <a:p>
            <a:r>
              <a:rPr lang="en-GB" sz="2400" dirty="0" smtClean="0"/>
              <a:t>Oppression </a:t>
            </a:r>
            <a:r>
              <a:rPr lang="en-GB" sz="2400" dirty="0"/>
              <a:t>and bullying (Sercombe &amp; Donnelly, 2013)</a:t>
            </a:r>
            <a:endParaRPr lang="en-GB" sz="2400" dirty="0" smtClean="0"/>
          </a:p>
          <a:p>
            <a:endParaRPr lang="en-GB" dirty="0" smtClean="0"/>
          </a:p>
          <a:p>
            <a:endParaRPr lang="en-US" dirty="0"/>
          </a:p>
        </p:txBody>
      </p:sp>
      <p:sp>
        <p:nvSpPr>
          <p:cNvPr id="4" name="TextBox 3"/>
          <p:cNvSpPr txBox="1"/>
          <p:nvPr/>
        </p:nvSpPr>
        <p:spPr>
          <a:xfrm>
            <a:off x="835029" y="3165900"/>
            <a:ext cx="7358691" cy="369332"/>
          </a:xfrm>
          <a:prstGeom prst="rect">
            <a:avLst/>
          </a:prstGeom>
          <a:noFill/>
        </p:spPr>
        <p:txBody>
          <a:bodyPr wrap="square" rtlCol="0">
            <a:spAutoFit/>
          </a:bodyPr>
          <a:lstStyle/>
          <a:p>
            <a:endParaRPr lang="en-US" dirty="0"/>
          </a:p>
        </p:txBody>
      </p:sp>
      <p:sp>
        <p:nvSpPr>
          <p:cNvPr id="5" name="Rectangle 4"/>
          <p:cNvSpPr/>
          <p:nvPr/>
        </p:nvSpPr>
        <p:spPr>
          <a:xfrm>
            <a:off x="835029" y="2875002"/>
            <a:ext cx="7358691" cy="3046988"/>
          </a:xfrm>
          <a:prstGeom prst="rect">
            <a:avLst/>
          </a:prstGeom>
        </p:spPr>
        <p:txBody>
          <a:bodyPr wrap="square">
            <a:spAutoFit/>
          </a:bodyPr>
          <a:lstStyle/>
          <a:p>
            <a:r>
              <a:rPr lang="en-GB" sz="2400" dirty="0"/>
              <a:t>Only a ginger, can call another ginger ‘Ginger’, yep.</a:t>
            </a:r>
          </a:p>
          <a:p>
            <a:r>
              <a:rPr lang="en-GB" sz="2400" dirty="0"/>
              <a:t> </a:t>
            </a:r>
          </a:p>
          <a:p>
            <a:r>
              <a:rPr lang="en-GB" sz="2400" dirty="0"/>
              <a:t>When you are a ginger, life is pretty hard.</a:t>
            </a:r>
          </a:p>
          <a:p>
            <a:r>
              <a:rPr lang="en-GB" sz="2400" dirty="0"/>
              <a:t>The years of ritual bullying in the school yard.</a:t>
            </a:r>
          </a:p>
          <a:p>
            <a:r>
              <a:rPr lang="en-GB" dirty="0"/>
              <a:t> </a:t>
            </a:r>
          </a:p>
          <a:p>
            <a:r>
              <a:rPr lang="en-GB" dirty="0"/>
              <a:t>			</a:t>
            </a:r>
            <a:endParaRPr lang="en-GB" dirty="0" smtClean="0"/>
          </a:p>
          <a:p>
            <a:endParaRPr lang="en-GB" dirty="0"/>
          </a:p>
          <a:p>
            <a:endParaRPr lang="en-GB" dirty="0" smtClean="0"/>
          </a:p>
        </p:txBody>
      </p:sp>
      <p:sp>
        <p:nvSpPr>
          <p:cNvPr id="6" name="TextBox 5"/>
          <p:cNvSpPr txBox="1"/>
          <p:nvPr/>
        </p:nvSpPr>
        <p:spPr>
          <a:xfrm>
            <a:off x="956804" y="5705578"/>
            <a:ext cx="4227333" cy="369332"/>
          </a:xfrm>
          <a:prstGeom prst="rect">
            <a:avLst/>
          </a:prstGeom>
          <a:noFill/>
        </p:spPr>
        <p:txBody>
          <a:bodyPr wrap="square" rtlCol="0">
            <a:spAutoFit/>
          </a:bodyPr>
          <a:lstStyle/>
          <a:p>
            <a:r>
              <a:rPr lang="en-GB" dirty="0"/>
              <a:t>Lyrics to ‘Prejudice’ by Tom </a:t>
            </a:r>
            <a:r>
              <a:rPr lang="en-GB" dirty="0" smtClean="0"/>
              <a:t>Minchin</a:t>
            </a:r>
            <a:endParaRPr lang="en-GB" dirty="0"/>
          </a:p>
        </p:txBody>
      </p:sp>
      <p:pic>
        <p:nvPicPr>
          <p:cNvPr id="7" name="Picture 6" descr="Bully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6682" y="4962628"/>
            <a:ext cx="2197100" cy="1485900"/>
          </a:xfrm>
          <a:prstGeom prst="rect">
            <a:avLst/>
          </a:prstGeom>
        </p:spPr>
      </p:pic>
    </p:spTree>
    <p:extLst>
      <p:ext uri="{BB962C8B-B14F-4D97-AF65-F5344CB8AC3E}">
        <p14:creationId xmlns:p14="http://schemas.microsoft.com/office/powerpoint/2010/main" val="112124691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forms </a:t>
            </a:r>
            <a:r>
              <a:rPr lang="en-US" dirty="0" err="1" smtClean="0"/>
              <a:t>marginalisation</a:t>
            </a:r>
            <a:r>
              <a:rPr lang="en-US" dirty="0" smtClean="0"/>
              <a:t> takes</a:t>
            </a:r>
            <a:endParaRPr lang="en-US" dirty="0"/>
          </a:p>
        </p:txBody>
      </p:sp>
      <p:sp>
        <p:nvSpPr>
          <p:cNvPr id="3" name="Content Placeholder 2"/>
          <p:cNvSpPr>
            <a:spLocks noGrp="1"/>
          </p:cNvSpPr>
          <p:nvPr>
            <p:ph idx="1"/>
          </p:nvPr>
        </p:nvSpPr>
        <p:spPr/>
        <p:txBody>
          <a:bodyPr/>
          <a:lstStyle/>
          <a:p>
            <a:r>
              <a:rPr lang="en-US" sz="2400" dirty="0" smtClean="0"/>
              <a:t>In more subtle, less easily definable ways, </a:t>
            </a:r>
            <a:r>
              <a:rPr lang="en-US" sz="2400" dirty="0" err="1" smtClean="0"/>
              <a:t>eg</a:t>
            </a:r>
            <a:r>
              <a:rPr lang="en-US" sz="2400" dirty="0" smtClean="0"/>
              <a:t>. </a:t>
            </a:r>
          </a:p>
          <a:p>
            <a:pPr marL="0" indent="0">
              <a:buNone/>
            </a:pPr>
            <a:endParaRPr lang="en-US" sz="2400" dirty="0" smtClean="0"/>
          </a:p>
          <a:p>
            <a:pPr>
              <a:buFont typeface="Wingdings" charset="2"/>
              <a:buChar char="u"/>
            </a:pPr>
            <a:r>
              <a:rPr lang="en-US" dirty="0" smtClean="0"/>
              <a:t>Children who are excluded from ‘Golden Time’ and other ‘rewards’</a:t>
            </a:r>
          </a:p>
          <a:p>
            <a:pPr>
              <a:buFont typeface="Wingdings" charset="2"/>
              <a:buChar char="u"/>
            </a:pPr>
            <a:r>
              <a:rPr lang="en-US" dirty="0" smtClean="0"/>
              <a:t>Children who have not experienced love and warmth in their lives, who have not been appropriately nurtured and who develop attachment problems </a:t>
            </a:r>
            <a:r>
              <a:rPr lang="en-GB" dirty="0"/>
              <a:t>(Cooper, 2008) </a:t>
            </a:r>
            <a:r>
              <a:rPr lang="en-GB" dirty="0" smtClean="0"/>
              <a:t>and behavioural difficulties which serve to marginalise them</a:t>
            </a:r>
            <a:endParaRPr lang="en-US" dirty="0"/>
          </a:p>
        </p:txBody>
      </p:sp>
    </p:spTree>
    <p:extLst>
      <p:ext uri="{BB962C8B-B14F-4D97-AF65-F5344CB8AC3E}">
        <p14:creationId xmlns:p14="http://schemas.microsoft.com/office/powerpoint/2010/main" val="288437113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Marginalisation</a:t>
            </a:r>
            <a:r>
              <a:rPr lang="en-US" dirty="0" smtClean="0"/>
              <a:t> and poverty – the impact upon children</a:t>
            </a:r>
            <a:endParaRPr lang="en-US" dirty="0"/>
          </a:p>
        </p:txBody>
      </p:sp>
      <p:sp>
        <p:nvSpPr>
          <p:cNvPr id="3" name="Content Placeholder 2"/>
          <p:cNvSpPr>
            <a:spLocks noGrp="1"/>
          </p:cNvSpPr>
          <p:nvPr>
            <p:ph idx="1"/>
          </p:nvPr>
        </p:nvSpPr>
        <p:spPr/>
        <p:txBody>
          <a:bodyPr/>
          <a:lstStyle/>
          <a:p>
            <a:r>
              <a:rPr lang="en-US" sz="2400" dirty="0" smtClean="0"/>
              <a:t>‘Looking in from outside’ – feelings of anxiety, sadness, frustration and anger</a:t>
            </a:r>
          </a:p>
          <a:p>
            <a:r>
              <a:rPr lang="en-US" sz="2400" dirty="0" smtClean="0"/>
              <a:t>Negative experiences of school – perceptions of being discriminated against by teachers</a:t>
            </a:r>
          </a:p>
          <a:p>
            <a:r>
              <a:rPr lang="en-US" sz="2400" dirty="0" smtClean="0"/>
              <a:t>Wide range of ways in which their lives were impoverished (Ridge 2011)</a:t>
            </a:r>
          </a:p>
          <a:p>
            <a:pPr marL="0" indent="0">
              <a:buNone/>
            </a:pPr>
            <a:r>
              <a:rPr lang="en-US" dirty="0" smtClean="0"/>
              <a:t> </a:t>
            </a:r>
            <a:endParaRPr lang="en-US" dirty="0"/>
          </a:p>
        </p:txBody>
      </p:sp>
      <p:pic>
        <p:nvPicPr>
          <p:cNvPr id="4" name="Picture 3" descr="S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5822" y="4602006"/>
            <a:ext cx="1828800" cy="1828800"/>
          </a:xfrm>
          <a:prstGeom prst="rect">
            <a:avLst/>
          </a:prstGeom>
        </p:spPr>
      </p:pic>
    </p:spTree>
    <p:extLst>
      <p:ext uri="{BB962C8B-B14F-4D97-AF65-F5344CB8AC3E}">
        <p14:creationId xmlns:p14="http://schemas.microsoft.com/office/powerpoint/2010/main" val="31360087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Poverty attainment, opportunity and health</a:t>
            </a:r>
            <a:endParaRPr lang="en-US" dirty="0"/>
          </a:p>
        </p:txBody>
      </p:sp>
      <p:sp>
        <p:nvSpPr>
          <p:cNvPr id="3" name="Content Placeholder 2"/>
          <p:cNvSpPr>
            <a:spLocks noGrp="1"/>
          </p:cNvSpPr>
          <p:nvPr>
            <p:ph idx="1"/>
          </p:nvPr>
        </p:nvSpPr>
        <p:spPr/>
        <p:txBody>
          <a:bodyPr>
            <a:noAutofit/>
          </a:bodyPr>
          <a:lstStyle/>
          <a:p>
            <a:r>
              <a:rPr lang="en-US" dirty="0" smtClean="0"/>
              <a:t>The attainment gap emerges at age 3 and becomes cumulative over time </a:t>
            </a:r>
            <a:r>
              <a:rPr lang="en-US" dirty="0"/>
              <a:t>(Carter-Wall &amp; Whitfield, 2012)</a:t>
            </a:r>
            <a:r>
              <a:rPr lang="en-GB" dirty="0"/>
              <a:t> </a:t>
            </a:r>
            <a:endParaRPr lang="en-GB" dirty="0" smtClean="0"/>
          </a:p>
          <a:p>
            <a:r>
              <a:rPr lang="en-US" dirty="0" smtClean="0"/>
              <a:t>In Scotland, 17.4% of young people in the most deprived wards went on to Higher Education in comparison to 60% in the least deprived wards </a:t>
            </a:r>
          </a:p>
          <a:p>
            <a:r>
              <a:rPr lang="en-US" dirty="0" smtClean="0"/>
              <a:t>18% were unemployed in comparison to 4% </a:t>
            </a:r>
            <a:r>
              <a:rPr lang="en-US" dirty="0"/>
              <a:t>(Scottish Government 2013, Table L2.2)</a:t>
            </a:r>
            <a:r>
              <a:rPr lang="en-GB" dirty="0"/>
              <a:t> </a:t>
            </a:r>
            <a:endParaRPr lang="en-GB" dirty="0" smtClean="0"/>
          </a:p>
          <a:p>
            <a:r>
              <a:rPr lang="en-US" dirty="0" smtClean="0"/>
              <a:t>Stark health inequalities between those in the most and least deprived wards </a:t>
            </a:r>
            <a:r>
              <a:rPr lang="en-US" dirty="0" smtClean="0">
                <a:solidFill>
                  <a:schemeClr val="tx1"/>
                </a:solidFill>
              </a:rPr>
              <a:t> </a:t>
            </a:r>
            <a:r>
              <a:rPr lang="en-US" dirty="0"/>
              <a:t>(The New Policy Institute, 2013, Key Points)</a:t>
            </a:r>
          </a:p>
        </p:txBody>
      </p:sp>
    </p:spTree>
    <p:extLst>
      <p:ext uri="{BB962C8B-B14F-4D97-AF65-F5344CB8AC3E}">
        <p14:creationId xmlns:p14="http://schemas.microsoft.com/office/powerpoint/2010/main" val="7838720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Vulnerable Populations: LAAC</a:t>
            </a:r>
            <a:endParaRPr lang="en-US" dirty="0"/>
          </a:p>
        </p:txBody>
      </p:sp>
      <p:sp>
        <p:nvSpPr>
          <p:cNvPr id="3" name="Content Placeholder 2"/>
          <p:cNvSpPr>
            <a:spLocks noGrp="1"/>
          </p:cNvSpPr>
          <p:nvPr>
            <p:ph idx="1"/>
          </p:nvPr>
        </p:nvSpPr>
        <p:spPr/>
        <p:txBody>
          <a:bodyPr>
            <a:normAutofit/>
          </a:bodyPr>
          <a:lstStyle/>
          <a:p>
            <a:r>
              <a:rPr lang="en-US" sz="2400" dirty="0" smtClean="0"/>
              <a:t>In Scotland, 15,892 children LAAC in 2010</a:t>
            </a:r>
          </a:p>
          <a:p>
            <a:r>
              <a:rPr lang="en-US" sz="2400" dirty="0" smtClean="0"/>
              <a:t>The 2</a:t>
            </a:r>
            <a:r>
              <a:rPr lang="en-US" sz="2400" baseline="30000" dirty="0" smtClean="0"/>
              <a:t>nd</a:t>
            </a:r>
            <a:r>
              <a:rPr lang="en-US" sz="2400" dirty="0" smtClean="0"/>
              <a:t> lowest participation in Higher Education of any group (3.5%) and 2</a:t>
            </a:r>
            <a:r>
              <a:rPr lang="en-US" sz="2400" baseline="30000" dirty="0" smtClean="0"/>
              <a:t>nd</a:t>
            </a:r>
            <a:r>
              <a:rPr lang="en-US" sz="2400" dirty="0" smtClean="0"/>
              <a:t> highest unemployment rate (28%) </a:t>
            </a:r>
            <a:r>
              <a:rPr lang="en-US" sz="2400" dirty="0"/>
              <a:t>(Scottish Government, 2013) (table L4.1)</a:t>
            </a:r>
            <a:r>
              <a:rPr lang="en-GB" sz="2400" dirty="0"/>
              <a:t> </a:t>
            </a:r>
            <a:endParaRPr lang="en-GB" sz="2400" dirty="0" smtClean="0"/>
          </a:p>
          <a:p>
            <a:r>
              <a:rPr lang="en-GB" sz="2400" dirty="0" smtClean="0"/>
              <a:t>Disproportionally represented in exclusion statistics (by a factor of 9) from Scottish schools </a:t>
            </a:r>
            <a:r>
              <a:rPr lang="en-US" sz="2400" dirty="0"/>
              <a:t>(Scottish Government, 2011</a:t>
            </a:r>
            <a:r>
              <a:rPr lang="en-GB" sz="2400" dirty="0"/>
              <a:t> </a:t>
            </a:r>
            <a:endParaRPr lang="en-US" sz="2400" dirty="0"/>
          </a:p>
        </p:txBody>
      </p:sp>
    </p:spTree>
    <p:extLst>
      <p:ext uri="{BB962C8B-B14F-4D97-AF65-F5344CB8AC3E}">
        <p14:creationId xmlns:p14="http://schemas.microsoft.com/office/powerpoint/2010/main" val="10075444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Marginalisation</a:t>
            </a:r>
            <a:r>
              <a:rPr lang="en-US" dirty="0" smtClean="0"/>
              <a:t> and schooling – A sense of belonging</a:t>
            </a:r>
            <a:endParaRPr lang="en-US" dirty="0"/>
          </a:p>
        </p:txBody>
      </p:sp>
      <p:sp>
        <p:nvSpPr>
          <p:cNvPr id="3" name="Content Placeholder 2"/>
          <p:cNvSpPr>
            <a:spLocks noGrp="1"/>
          </p:cNvSpPr>
          <p:nvPr>
            <p:ph idx="1"/>
          </p:nvPr>
        </p:nvSpPr>
        <p:spPr/>
        <p:txBody>
          <a:bodyPr/>
          <a:lstStyle/>
          <a:p>
            <a:r>
              <a:rPr lang="en-US" dirty="0" smtClean="0"/>
              <a:t>Having a sense of belonging(a sense of community) is a central aspect of inclusion for children (</a:t>
            </a:r>
            <a:r>
              <a:rPr lang="en-US" dirty="0" err="1" smtClean="0"/>
              <a:t>Khon</a:t>
            </a:r>
            <a:r>
              <a:rPr lang="en-US" dirty="0" smtClean="0"/>
              <a:t>, 1999)</a:t>
            </a:r>
          </a:p>
          <a:p>
            <a:r>
              <a:rPr lang="en-US" dirty="0" smtClean="0"/>
              <a:t>Correlated with a range of positive indicators – academic, psychological, </a:t>
            </a:r>
            <a:r>
              <a:rPr lang="en-US" dirty="0" err="1" smtClean="0"/>
              <a:t>behavioural</a:t>
            </a:r>
            <a:r>
              <a:rPr lang="en-US" dirty="0" smtClean="0"/>
              <a:t> and social</a:t>
            </a:r>
          </a:p>
          <a:p>
            <a:r>
              <a:rPr lang="en-US" dirty="0" smtClean="0"/>
              <a:t>A lack of a sense of belonging correlated with a range of school related negative indicators and with mental health</a:t>
            </a:r>
          </a:p>
          <a:p>
            <a:r>
              <a:rPr lang="en-US" dirty="0" smtClean="0"/>
              <a:t>Positive relationships between teachers and pupils and a supportive, caring school ethos acted as mediating factors </a:t>
            </a:r>
            <a:r>
              <a:rPr lang="en-US" dirty="0"/>
              <a:t>(Prince and </a:t>
            </a:r>
            <a:r>
              <a:rPr lang="en-US" dirty="0" err="1"/>
              <a:t>Hadwin</a:t>
            </a:r>
            <a:r>
              <a:rPr lang="en-US" dirty="0"/>
              <a:t>, 2013</a:t>
            </a:r>
            <a:r>
              <a:rPr lang="en-GB" dirty="0" smtClean="0"/>
              <a:t>)</a:t>
            </a:r>
            <a:endParaRPr lang="en-US" dirty="0" smtClean="0"/>
          </a:p>
          <a:p>
            <a:pPr marL="0" indent="0">
              <a:buNone/>
            </a:pPr>
            <a:endParaRPr lang="en-US" dirty="0"/>
          </a:p>
        </p:txBody>
      </p:sp>
    </p:spTree>
    <p:extLst>
      <p:ext uri="{BB962C8B-B14F-4D97-AF65-F5344CB8AC3E}">
        <p14:creationId xmlns:p14="http://schemas.microsoft.com/office/powerpoint/2010/main" val="11044813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schools play in </a:t>
            </a:r>
            <a:r>
              <a:rPr lang="en-US" dirty="0" err="1" smtClean="0"/>
              <a:t>marginalisation</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Whilst perceived as a route out of </a:t>
            </a:r>
            <a:r>
              <a:rPr lang="en-US" sz="2400" dirty="0" err="1" smtClean="0"/>
              <a:t>marginalisation</a:t>
            </a:r>
            <a:r>
              <a:rPr lang="en-US" sz="2400" dirty="0" smtClean="0"/>
              <a:t>, </a:t>
            </a:r>
            <a:r>
              <a:rPr lang="en-US" sz="2400" dirty="0" smtClean="0"/>
              <a:t>schools can </a:t>
            </a:r>
            <a:r>
              <a:rPr lang="en-US" sz="2400" dirty="0" smtClean="0"/>
              <a:t>serve to </a:t>
            </a:r>
            <a:r>
              <a:rPr lang="en-US" sz="2400" dirty="0" err="1" smtClean="0"/>
              <a:t>marginalise</a:t>
            </a:r>
            <a:r>
              <a:rPr lang="en-US" sz="2400" dirty="0" smtClean="0"/>
              <a:t> children through:</a:t>
            </a:r>
          </a:p>
          <a:p>
            <a:pPr>
              <a:buFont typeface="Wingdings" charset="2"/>
              <a:buChar char="u"/>
            </a:pPr>
            <a:r>
              <a:rPr lang="en-US" dirty="0" smtClean="0"/>
              <a:t>Inappropriate curriculum</a:t>
            </a:r>
          </a:p>
          <a:p>
            <a:pPr>
              <a:buFont typeface="Wingdings" charset="2"/>
              <a:buChar char="u"/>
            </a:pPr>
            <a:r>
              <a:rPr lang="en-US" dirty="0" smtClean="0"/>
              <a:t>Inflexible systems and structures which fail to </a:t>
            </a:r>
            <a:r>
              <a:rPr lang="en-GB" dirty="0" smtClean="0"/>
              <a:t>recognise </a:t>
            </a:r>
            <a:r>
              <a:rPr lang="en-GB" dirty="0"/>
              <a:t>the gap between the standards set for pupil behaviour and pupils’ capacity to meet such </a:t>
            </a:r>
            <a:r>
              <a:rPr lang="en-GB" dirty="0" smtClean="0"/>
              <a:t>standards</a:t>
            </a:r>
          </a:p>
          <a:p>
            <a:pPr>
              <a:buFont typeface="Wingdings" charset="2"/>
              <a:buChar char="u"/>
            </a:pPr>
            <a:r>
              <a:rPr lang="en-GB" dirty="0" smtClean="0"/>
              <a:t>the </a:t>
            </a:r>
            <a:r>
              <a:rPr lang="en-GB" dirty="0"/>
              <a:t>adoption of </a:t>
            </a:r>
            <a:r>
              <a:rPr lang="en-GB" dirty="0" err="1"/>
              <a:t>mindsets</a:t>
            </a:r>
            <a:r>
              <a:rPr lang="en-GB" dirty="0"/>
              <a:t> which lead ultimately towards the path of exclusion (Munn &amp; Lloyd, 2005</a:t>
            </a:r>
            <a:r>
              <a:rPr lang="en-GB" dirty="0" smtClean="0"/>
              <a:t>) </a:t>
            </a:r>
            <a:endParaRPr lang="en-GB" dirty="0"/>
          </a:p>
          <a:p>
            <a:pPr>
              <a:buFont typeface="Wingdings" charset="2"/>
              <a:buChar char="u"/>
            </a:pPr>
            <a:r>
              <a:rPr lang="en-GB" dirty="0" smtClean="0"/>
              <a:t>the </a:t>
            </a:r>
            <a:r>
              <a:rPr lang="en-GB" dirty="0"/>
              <a:t>pursuit of a ‘standards agenda’ which creates winners and losers </a:t>
            </a:r>
            <a:r>
              <a:rPr lang="en-GB" dirty="0" smtClean="0"/>
              <a:t>(</a:t>
            </a:r>
            <a:r>
              <a:rPr lang="en-GB" dirty="0" err="1"/>
              <a:t>Razer</a:t>
            </a:r>
            <a:r>
              <a:rPr lang="en-GB" dirty="0"/>
              <a:t> et al., 2013) </a:t>
            </a:r>
            <a:endParaRPr lang="en-US" dirty="0"/>
          </a:p>
        </p:txBody>
      </p:sp>
    </p:spTree>
    <p:extLst>
      <p:ext uri="{BB962C8B-B14F-4D97-AF65-F5344CB8AC3E}">
        <p14:creationId xmlns:p14="http://schemas.microsoft.com/office/powerpoint/2010/main" val="6651207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schools play in </a:t>
            </a:r>
            <a:r>
              <a:rPr lang="en-US" dirty="0" err="1" smtClean="0"/>
              <a:t>marginalisation</a:t>
            </a:r>
            <a:endParaRPr lang="en-US" dirty="0"/>
          </a:p>
        </p:txBody>
      </p:sp>
      <p:sp>
        <p:nvSpPr>
          <p:cNvPr id="3" name="Content Placeholder 2"/>
          <p:cNvSpPr>
            <a:spLocks noGrp="1"/>
          </p:cNvSpPr>
          <p:nvPr>
            <p:ph idx="1"/>
          </p:nvPr>
        </p:nvSpPr>
        <p:spPr/>
        <p:txBody>
          <a:bodyPr/>
          <a:lstStyle/>
          <a:p>
            <a:r>
              <a:rPr lang="en-US" dirty="0" smtClean="0"/>
              <a:t>The quest for inclusion within an exclusive curriculum in which success = achieving norm-related standards sets children up to fail and perpetuates a deficit model of the child (Lloyd 2008)</a:t>
            </a:r>
          </a:p>
          <a:p>
            <a:r>
              <a:rPr lang="en-US" dirty="0" smtClean="0"/>
              <a:t>Both students and teachers feed off each other in negative ways perpetuating a cycle by which they both become </a:t>
            </a:r>
            <a:r>
              <a:rPr lang="en-US" dirty="0" err="1" smtClean="0"/>
              <a:t>marginalised</a:t>
            </a:r>
            <a:r>
              <a:rPr lang="en-US" dirty="0" smtClean="0"/>
              <a:t> (</a:t>
            </a:r>
            <a:r>
              <a:rPr lang="en-US" dirty="0" err="1" smtClean="0"/>
              <a:t>Razer</a:t>
            </a:r>
            <a:r>
              <a:rPr lang="en-US" dirty="0" smtClean="0"/>
              <a:t> et al. 2013) </a:t>
            </a:r>
          </a:p>
          <a:p>
            <a:pPr>
              <a:buFont typeface="Wingdings" charset="2"/>
              <a:buChar char="u"/>
            </a:pPr>
            <a:r>
              <a:rPr lang="en-US" dirty="0" smtClean="0"/>
              <a:t>Teachers lose their sense of professionalism and agency</a:t>
            </a:r>
          </a:p>
          <a:p>
            <a:pPr>
              <a:buFont typeface="Wingdings" charset="2"/>
              <a:buChar char="u"/>
            </a:pPr>
            <a:r>
              <a:rPr lang="en-US" dirty="0" smtClean="0"/>
              <a:t>Pupils are unable to access a quality curriculum and to feel that they are valued members of the school community</a:t>
            </a:r>
            <a:endParaRPr lang="en-US" dirty="0"/>
          </a:p>
        </p:txBody>
      </p:sp>
    </p:spTree>
    <p:extLst>
      <p:ext uri="{BB962C8B-B14F-4D97-AF65-F5344CB8AC3E}">
        <p14:creationId xmlns:p14="http://schemas.microsoft.com/office/powerpoint/2010/main" val="40797298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schools play in </a:t>
            </a:r>
            <a:r>
              <a:rPr lang="en-US" dirty="0" err="1" smtClean="0"/>
              <a:t>marginalisaion</a:t>
            </a:r>
            <a:endParaRPr lang="en-US" dirty="0"/>
          </a:p>
        </p:txBody>
      </p:sp>
      <p:graphicFrame>
        <p:nvGraphicFramePr>
          <p:cNvPr id="4" name="Diagram 3"/>
          <p:cNvGraphicFramePr/>
          <p:nvPr>
            <p:extLst>
              <p:ext uri="{D42A27DB-BD31-4B8C-83A1-F6EECF244321}">
                <p14:modId xmlns:p14="http://schemas.microsoft.com/office/powerpoint/2010/main" val="1640112461"/>
              </p:ext>
            </p:extLst>
          </p:nvPr>
        </p:nvGraphicFramePr>
        <p:xfrm>
          <a:off x="995437" y="1890712"/>
          <a:ext cx="6815562" cy="43019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280112" y="5809948"/>
            <a:ext cx="2505087" cy="382691"/>
          </a:xfrm>
          <a:prstGeom prst="rect">
            <a:avLst/>
          </a:prstGeom>
          <a:noFill/>
        </p:spPr>
        <p:txBody>
          <a:bodyPr wrap="square" rtlCol="0">
            <a:spAutoFit/>
          </a:bodyPr>
          <a:lstStyle/>
          <a:p>
            <a:r>
              <a:rPr lang="en-US" dirty="0" err="1" smtClean="0"/>
              <a:t>Razer</a:t>
            </a:r>
            <a:r>
              <a:rPr lang="en-US" dirty="0" smtClean="0"/>
              <a:t> et al., 2013</a:t>
            </a:r>
            <a:endParaRPr lang="en-US" dirty="0"/>
          </a:p>
        </p:txBody>
      </p:sp>
    </p:spTree>
    <p:extLst>
      <p:ext uri="{BB962C8B-B14F-4D97-AF65-F5344CB8AC3E}">
        <p14:creationId xmlns:p14="http://schemas.microsoft.com/office/powerpoint/2010/main" val="25560028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Challenge</a:t>
            </a:r>
            <a:endParaRPr lang="en-US" dirty="0"/>
          </a:p>
        </p:txBody>
      </p:sp>
      <p:sp>
        <p:nvSpPr>
          <p:cNvPr id="5" name="Content Placeholder 2"/>
          <p:cNvSpPr txBox="1">
            <a:spLocks/>
          </p:cNvSpPr>
          <p:nvPr/>
        </p:nvSpPr>
        <p:spPr>
          <a:xfrm>
            <a:off x="498474" y="1981200"/>
            <a:ext cx="7556313" cy="4144963"/>
          </a:xfrm>
          <a:prstGeom prst="rect">
            <a:avLst/>
          </a:prstGeom>
        </p:spPr>
        <p:txBody>
          <a:bodyPr>
            <a:normAutofit fontScale="92500"/>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lgn="just">
              <a:buFont typeface="Wingdings" pitchFamily="2" charset="2"/>
              <a:buNone/>
            </a:pPr>
            <a:r>
              <a:rPr lang="en-US" sz="2400" dirty="0" smtClean="0"/>
              <a:t>‘The challenge we face is how to ensure our education systems give every child the quality learning experiences they need to develop and </a:t>
            </a:r>
            <a:r>
              <a:rPr lang="en-US" sz="2400" dirty="0" err="1" smtClean="0"/>
              <a:t>realise</a:t>
            </a:r>
            <a:r>
              <a:rPr lang="en-US" sz="2400" dirty="0" smtClean="0"/>
              <a:t> their individual potential, and to do so in ways that value who they are, their language, identity, and culture. How do we harness diversity, create fairness, and ensure our learning environments engage and achieve the best outcomes for all individuals, not just a few?’ (Foreword)</a:t>
            </a:r>
          </a:p>
          <a:p>
            <a:pPr marL="0" indent="0">
              <a:buFont typeface="Wingdings" pitchFamily="2" charset="2"/>
              <a:buNone/>
            </a:pPr>
            <a:r>
              <a:rPr lang="en-US" dirty="0" smtClean="0"/>
              <a:t>‘Equity, Excellence and Inclusiveness in Education’ (Schleicher, 2014)</a:t>
            </a:r>
            <a:endParaRPr lang="en-US" dirty="0"/>
          </a:p>
        </p:txBody>
      </p:sp>
    </p:spTree>
    <p:extLst>
      <p:ext uri="{BB962C8B-B14F-4D97-AF65-F5344CB8AC3E}">
        <p14:creationId xmlns:p14="http://schemas.microsoft.com/office/powerpoint/2010/main" val="257380762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agency and the forging of identities</a:t>
            </a:r>
            <a:endParaRPr lang="en-US" dirty="0"/>
          </a:p>
        </p:txBody>
      </p:sp>
      <p:sp>
        <p:nvSpPr>
          <p:cNvPr id="3" name="Content Placeholder 2"/>
          <p:cNvSpPr>
            <a:spLocks noGrp="1"/>
          </p:cNvSpPr>
          <p:nvPr>
            <p:ph idx="1"/>
          </p:nvPr>
        </p:nvSpPr>
        <p:spPr/>
        <p:txBody>
          <a:bodyPr>
            <a:normAutofit lnSpcReduction="10000"/>
          </a:bodyPr>
          <a:lstStyle/>
          <a:p>
            <a:r>
              <a:rPr lang="en-US" dirty="0" smtClean="0"/>
              <a:t>Professionals, through their use of power and discourse, serve to forge the identity of the child or young person as ‘other’ (Berg, 2010)</a:t>
            </a:r>
          </a:p>
          <a:p>
            <a:r>
              <a:rPr lang="en-US" dirty="0" smtClean="0"/>
              <a:t>Some would argue that individuals </a:t>
            </a:r>
            <a:r>
              <a:rPr lang="en-US" dirty="0" err="1" smtClean="0"/>
              <a:t>marginalise</a:t>
            </a:r>
            <a:r>
              <a:rPr lang="en-US" dirty="0" smtClean="0"/>
              <a:t> themselves through rejection of the dominant values (often white and middle-class (</a:t>
            </a:r>
            <a:r>
              <a:rPr lang="en-US" dirty="0" err="1" smtClean="0"/>
              <a:t>Bottrell</a:t>
            </a:r>
            <a:r>
              <a:rPr lang="en-US" dirty="0" smtClean="0"/>
              <a:t>, 2007) </a:t>
            </a:r>
            <a:r>
              <a:rPr lang="en-GB" dirty="0"/>
              <a:t>and cultural norms ‘and the power relations which underlie them’ </a:t>
            </a:r>
            <a:r>
              <a:rPr lang="en-GB" dirty="0" smtClean="0"/>
              <a:t>(Ball</a:t>
            </a:r>
            <a:r>
              <a:rPr lang="en-GB" dirty="0"/>
              <a:t>, </a:t>
            </a:r>
            <a:r>
              <a:rPr lang="en-GB" dirty="0" smtClean="0"/>
              <a:t>2012</a:t>
            </a:r>
            <a:r>
              <a:rPr lang="en-GB" dirty="0"/>
              <a:t>) of a community or </a:t>
            </a:r>
            <a:r>
              <a:rPr lang="en-GB" dirty="0" smtClean="0"/>
              <a:t>society</a:t>
            </a:r>
          </a:p>
          <a:p>
            <a:r>
              <a:rPr lang="en-GB" dirty="0" smtClean="0"/>
              <a:t>Bright, 2011, positions the rejection of schooling as a form of working class resistance rooted in ‘</a:t>
            </a:r>
            <a:r>
              <a:rPr lang="en-US" dirty="0" smtClean="0"/>
              <a:t>the </a:t>
            </a:r>
            <a:r>
              <a:rPr lang="en-US" dirty="0" err="1"/>
              <a:t>sedimented</a:t>
            </a:r>
            <a:r>
              <a:rPr lang="en-US" dirty="0"/>
              <a:t> experiences of parents or even grandparents’ (512) (citing </a:t>
            </a:r>
            <a:r>
              <a:rPr lang="en-US" dirty="0" err="1"/>
              <a:t>Reay</a:t>
            </a:r>
            <a:r>
              <a:rPr lang="en-US" dirty="0"/>
              <a:t> 2009</a:t>
            </a:r>
            <a:r>
              <a:rPr lang="en-US" dirty="0" smtClean="0"/>
              <a:t>)</a:t>
            </a:r>
            <a:r>
              <a:rPr lang="en-US" dirty="0"/>
              <a:t> </a:t>
            </a:r>
            <a:r>
              <a:rPr lang="en-US" dirty="0" smtClean="0"/>
              <a:t> </a:t>
            </a:r>
            <a:endParaRPr lang="en-US" dirty="0"/>
          </a:p>
        </p:txBody>
      </p:sp>
    </p:spTree>
    <p:extLst>
      <p:ext uri="{BB962C8B-B14F-4D97-AF65-F5344CB8AC3E}">
        <p14:creationId xmlns:p14="http://schemas.microsoft.com/office/powerpoint/2010/main" val="9931628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agency and the forging of identities</a:t>
            </a:r>
            <a:endParaRPr lang="en-US" dirty="0"/>
          </a:p>
        </p:txBody>
      </p:sp>
      <p:sp>
        <p:nvSpPr>
          <p:cNvPr id="3" name="Content Placeholder 2"/>
          <p:cNvSpPr>
            <a:spLocks noGrp="1"/>
          </p:cNvSpPr>
          <p:nvPr>
            <p:ph idx="1"/>
          </p:nvPr>
        </p:nvSpPr>
        <p:spPr/>
        <p:txBody>
          <a:bodyPr>
            <a:normAutofit/>
          </a:bodyPr>
          <a:lstStyle/>
          <a:p>
            <a:r>
              <a:rPr lang="en-GB" dirty="0" smtClean="0"/>
              <a:t>In contrast, </a:t>
            </a:r>
            <a:r>
              <a:rPr lang="en-GB" dirty="0" err="1"/>
              <a:t>Öhrn</a:t>
            </a:r>
            <a:r>
              <a:rPr lang="en-GB" dirty="0"/>
              <a:t> (2012) </a:t>
            </a:r>
            <a:r>
              <a:rPr lang="en-GB" dirty="0" smtClean="0"/>
              <a:t>argues that young people may have less potential for political action  </a:t>
            </a:r>
          </a:p>
          <a:p>
            <a:r>
              <a:rPr lang="en-GB" dirty="0" err="1" smtClean="0"/>
              <a:t>Deuchar</a:t>
            </a:r>
            <a:r>
              <a:rPr lang="en-GB" dirty="0" smtClean="0"/>
              <a:t>, 2009 and </a:t>
            </a:r>
            <a:r>
              <a:rPr lang="en-GB" dirty="0" err="1"/>
              <a:t>Bottrel</a:t>
            </a:r>
            <a:r>
              <a:rPr lang="en-GB" dirty="0"/>
              <a:t>, 2007 </a:t>
            </a:r>
            <a:r>
              <a:rPr lang="en-GB" dirty="0" smtClean="0"/>
              <a:t>argue that children </a:t>
            </a:r>
            <a:r>
              <a:rPr lang="en-GB" dirty="0"/>
              <a:t>and young people who fail to find fulfilling relationships within the school community </a:t>
            </a:r>
            <a:r>
              <a:rPr lang="en-US" dirty="0"/>
              <a:t>seek affirmation </a:t>
            </a:r>
            <a:r>
              <a:rPr lang="en-US" dirty="0" smtClean="0"/>
              <a:t>through affiliation with sub-cultures which, whilst providing social bonding, serve to </a:t>
            </a:r>
            <a:r>
              <a:rPr lang="en-US" dirty="0" err="1" smtClean="0"/>
              <a:t>marginalise</a:t>
            </a:r>
            <a:r>
              <a:rPr lang="en-US" dirty="0" smtClean="0"/>
              <a:t> them further</a:t>
            </a:r>
          </a:p>
          <a:p>
            <a:r>
              <a:rPr lang="en-US" dirty="0" err="1" smtClean="0"/>
              <a:t>Bottrell</a:t>
            </a:r>
            <a:r>
              <a:rPr lang="en-US" dirty="0" smtClean="0"/>
              <a:t> positions resistance as a form of positive adaptation to a rejecting environment</a:t>
            </a:r>
            <a:endParaRPr lang="en-US" dirty="0"/>
          </a:p>
        </p:txBody>
      </p:sp>
    </p:spTree>
    <p:extLst>
      <p:ext uri="{BB962C8B-B14F-4D97-AF65-F5344CB8AC3E}">
        <p14:creationId xmlns:p14="http://schemas.microsoft.com/office/powerpoint/2010/main" val="5868309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Synopsis</a:t>
            </a:r>
            <a:endParaRPr lang="en-US" dirty="0"/>
          </a:p>
        </p:txBody>
      </p:sp>
      <p:sp>
        <p:nvSpPr>
          <p:cNvPr id="3" name="Content Placeholder 2"/>
          <p:cNvSpPr>
            <a:spLocks noGrp="1"/>
          </p:cNvSpPr>
          <p:nvPr>
            <p:ph idx="1"/>
          </p:nvPr>
        </p:nvSpPr>
        <p:spPr/>
        <p:txBody>
          <a:bodyPr>
            <a:normAutofit/>
          </a:bodyPr>
          <a:lstStyle/>
          <a:p>
            <a:r>
              <a:rPr lang="en-US" dirty="0" err="1" smtClean="0"/>
              <a:t>Marginalisation</a:t>
            </a:r>
            <a:r>
              <a:rPr lang="en-US" dirty="0" smtClean="0"/>
              <a:t> manifests itself in a wide range of ways and is underpinned by power, reflected in social and cultural capital theory</a:t>
            </a:r>
          </a:p>
          <a:p>
            <a:r>
              <a:rPr lang="en-US" dirty="0" smtClean="0"/>
              <a:t> It impacts negatively upon the lives of families and children, significantly affecting life chances and reproducing health inequalities </a:t>
            </a:r>
          </a:p>
          <a:p>
            <a:r>
              <a:rPr lang="en-US" dirty="0" err="1" smtClean="0"/>
              <a:t>Marginalisation</a:t>
            </a:r>
            <a:r>
              <a:rPr lang="en-US" dirty="0" smtClean="0"/>
              <a:t> can only be understood fully if account is taken of subjective experience and affect</a:t>
            </a:r>
          </a:p>
          <a:p>
            <a:r>
              <a:rPr lang="en-US" dirty="0" smtClean="0"/>
              <a:t>A sense of belonging is central to inclusion</a:t>
            </a:r>
          </a:p>
        </p:txBody>
      </p:sp>
    </p:spTree>
    <p:extLst>
      <p:ext uri="{BB962C8B-B14F-4D97-AF65-F5344CB8AC3E}">
        <p14:creationId xmlns:p14="http://schemas.microsoft.com/office/powerpoint/2010/main" val="42332104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Synopsis</a:t>
            </a:r>
            <a:endParaRPr lang="en-US" dirty="0"/>
          </a:p>
        </p:txBody>
      </p:sp>
      <p:sp>
        <p:nvSpPr>
          <p:cNvPr id="3" name="Content Placeholder 2"/>
          <p:cNvSpPr>
            <a:spLocks noGrp="1"/>
          </p:cNvSpPr>
          <p:nvPr>
            <p:ph idx="1"/>
          </p:nvPr>
        </p:nvSpPr>
        <p:spPr/>
        <p:txBody>
          <a:bodyPr>
            <a:normAutofit/>
          </a:bodyPr>
          <a:lstStyle/>
          <a:p>
            <a:r>
              <a:rPr lang="en-US" dirty="0"/>
              <a:t>A lack of a sense of belonging can have significant negative consequences</a:t>
            </a:r>
          </a:p>
          <a:p>
            <a:r>
              <a:rPr lang="en-US" dirty="0" smtClean="0"/>
              <a:t>Schools can advertently or inadvertently act as agents of exclusion but they can also serve to ameliorate it</a:t>
            </a:r>
          </a:p>
          <a:p>
            <a:r>
              <a:rPr lang="en-US" dirty="0" err="1" smtClean="0"/>
              <a:t>Marginalisation</a:t>
            </a:r>
            <a:r>
              <a:rPr lang="en-US" dirty="0" smtClean="0"/>
              <a:t> can be understood as a form of resistance to dominant values (represented within institutions such as schools) – of political action – a way of forging an identity </a:t>
            </a:r>
          </a:p>
        </p:txBody>
      </p:sp>
    </p:spTree>
    <p:extLst>
      <p:ext uri="{BB962C8B-B14F-4D97-AF65-F5344CB8AC3E}">
        <p14:creationId xmlns:p14="http://schemas.microsoft.com/office/powerpoint/2010/main" val="9759800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Resilience – Why focus upon this concept? – the hypothesis</a:t>
            </a:r>
            <a:endParaRPr lang="en-US" dirty="0"/>
          </a:p>
        </p:txBody>
      </p:sp>
      <p:sp>
        <p:nvSpPr>
          <p:cNvPr id="3" name="Content Placeholder 2"/>
          <p:cNvSpPr>
            <a:spLocks noGrp="1"/>
          </p:cNvSpPr>
          <p:nvPr>
            <p:ph idx="1"/>
          </p:nvPr>
        </p:nvSpPr>
        <p:spPr/>
        <p:txBody>
          <a:bodyPr/>
          <a:lstStyle/>
          <a:p>
            <a:r>
              <a:rPr lang="en-US" dirty="0" smtClean="0"/>
              <a:t>Resilience (as initially explored by </a:t>
            </a:r>
            <a:r>
              <a:rPr lang="en-US" dirty="0" err="1" smtClean="0"/>
              <a:t>Garmezy</a:t>
            </a:r>
            <a:r>
              <a:rPr lang="en-US" dirty="0" smtClean="0"/>
              <a:t>) </a:t>
            </a:r>
            <a:r>
              <a:rPr lang="en-US" dirty="0" err="1" smtClean="0"/>
              <a:t>focusses</a:t>
            </a:r>
            <a:r>
              <a:rPr lang="en-US" dirty="0" smtClean="0"/>
              <a:t> upon why </a:t>
            </a:r>
            <a:r>
              <a:rPr lang="en-GB" dirty="0" smtClean="0"/>
              <a:t>children </a:t>
            </a:r>
            <a:r>
              <a:rPr lang="en-GB" dirty="0"/>
              <a:t>in similar situations facing adverse circumstances </a:t>
            </a:r>
            <a:r>
              <a:rPr lang="en-GB" dirty="0" smtClean="0"/>
              <a:t>have </a:t>
            </a:r>
            <a:r>
              <a:rPr lang="en-GB" dirty="0"/>
              <a:t>different experiences and </a:t>
            </a:r>
            <a:r>
              <a:rPr lang="en-GB" dirty="0" smtClean="0"/>
              <a:t>outcomes – why some demonstrate positive adaptation when others do not</a:t>
            </a:r>
          </a:p>
          <a:p>
            <a:r>
              <a:rPr lang="en-GB" dirty="0" smtClean="0"/>
              <a:t>If the assumption is made that not all children in adverse circumstances will experience their lives (or all aspects of their lives) as marginalised (or would identify themselves as being marginalised), could the concept of resilience help to explain this phenomenon?</a:t>
            </a:r>
            <a:endParaRPr lang="en-US" dirty="0"/>
          </a:p>
        </p:txBody>
      </p:sp>
    </p:spTree>
    <p:extLst>
      <p:ext uri="{BB962C8B-B14F-4D97-AF65-F5344CB8AC3E}">
        <p14:creationId xmlns:p14="http://schemas.microsoft.com/office/powerpoint/2010/main" val="4356248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Resilience – a slippery concept</a:t>
            </a:r>
            <a:endParaRPr lang="en-US" dirty="0"/>
          </a:p>
        </p:txBody>
      </p:sp>
      <p:sp>
        <p:nvSpPr>
          <p:cNvPr id="3" name="Content Placeholder 2"/>
          <p:cNvSpPr>
            <a:spLocks noGrp="1"/>
          </p:cNvSpPr>
          <p:nvPr>
            <p:ph idx="1"/>
          </p:nvPr>
        </p:nvSpPr>
        <p:spPr/>
        <p:txBody>
          <a:bodyPr/>
          <a:lstStyle/>
          <a:p>
            <a:r>
              <a:rPr lang="en-US" dirty="0" smtClean="0"/>
              <a:t>Concept used inconsistently over a range of disciplines (</a:t>
            </a:r>
            <a:r>
              <a:rPr lang="en-US" dirty="0" err="1" smtClean="0"/>
              <a:t>Kolar</a:t>
            </a:r>
            <a:r>
              <a:rPr lang="en-US" dirty="0" smtClean="0"/>
              <a:t>, 2011)</a:t>
            </a:r>
          </a:p>
          <a:p>
            <a:r>
              <a:rPr lang="en-US" dirty="0" smtClean="0"/>
              <a:t>A failure to critique the assumptions which underlie what might constitute positive or negative adaptation or outcomes within a given set of circumstances (</a:t>
            </a:r>
            <a:r>
              <a:rPr lang="en-US" dirty="0" err="1" smtClean="0"/>
              <a:t>Condly</a:t>
            </a:r>
            <a:r>
              <a:rPr lang="en-US" dirty="0" smtClean="0"/>
              <a:t>, 2006; </a:t>
            </a:r>
            <a:r>
              <a:rPr lang="en-US" dirty="0" err="1" smtClean="0"/>
              <a:t>Kolar</a:t>
            </a:r>
            <a:r>
              <a:rPr lang="en-US" dirty="0" smtClean="0"/>
              <a:t>, 2011)</a:t>
            </a:r>
          </a:p>
          <a:p>
            <a:r>
              <a:rPr lang="en-US" dirty="0" smtClean="0"/>
              <a:t>A subjective concept – by who’s </a:t>
            </a:r>
            <a:r>
              <a:rPr lang="en-US" dirty="0" err="1" smtClean="0"/>
              <a:t>judgement</a:t>
            </a:r>
            <a:r>
              <a:rPr lang="en-US" dirty="0" smtClean="0"/>
              <a:t> and by which criteria might someone be deemed to be resilient (if regarded as a stable trait) or to be displaying resilient </a:t>
            </a:r>
            <a:r>
              <a:rPr lang="en-US" dirty="0" err="1" smtClean="0"/>
              <a:t>behaviour</a:t>
            </a:r>
            <a:r>
              <a:rPr lang="en-US" dirty="0" smtClean="0"/>
              <a:t> within a specific context? </a:t>
            </a:r>
            <a:endParaRPr lang="en-US" dirty="0"/>
          </a:p>
        </p:txBody>
      </p:sp>
    </p:spTree>
    <p:extLst>
      <p:ext uri="{BB962C8B-B14F-4D97-AF65-F5344CB8AC3E}">
        <p14:creationId xmlns:p14="http://schemas.microsoft.com/office/powerpoint/2010/main" val="15489255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Resilience – some definitions</a:t>
            </a:r>
            <a:endParaRPr lang="en-US" dirty="0"/>
          </a:p>
        </p:txBody>
      </p:sp>
      <p:sp>
        <p:nvSpPr>
          <p:cNvPr id="3" name="Content Placeholder 2"/>
          <p:cNvSpPr>
            <a:spLocks noGrp="1"/>
          </p:cNvSpPr>
          <p:nvPr>
            <p:ph idx="1"/>
          </p:nvPr>
        </p:nvSpPr>
        <p:spPr/>
        <p:txBody>
          <a:bodyPr/>
          <a:lstStyle/>
          <a:p>
            <a:r>
              <a:rPr lang="en-GB" dirty="0" smtClean="0"/>
              <a:t>‘A </a:t>
            </a:r>
            <a:r>
              <a:rPr lang="en-GB" dirty="0"/>
              <a:t>label that defines the interaction of a child with trauma or a toxic environment in which success</a:t>
            </a:r>
            <a:r>
              <a:rPr lang="en-GB" i="1" dirty="0"/>
              <a:t>, as judged by societal norms</a:t>
            </a:r>
            <a:r>
              <a:rPr lang="en-GB" dirty="0"/>
              <a:t>, is achieved by virtue of </a:t>
            </a:r>
            <a:r>
              <a:rPr lang="en-GB" i="1" dirty="0"/>
              <a:t>the child’s abilities, motivations and support </a:t>
            </a:r>
            <a:r>
              <a:rPr lang="en-GB" i="1" dirty="0" smtClean="0"/>
              <a:t>systems</a:t>
            </a:r>
            <a:r>
              <a:rPr lang="en-GB" dirty="0" smtClean="0"/>
              <a:t>’  (</a:t>
            </a:r>
            <a:r>
              <a:rPr lang="en-GB" dirty="0" err="1" smtClean="0"/>
              <a:t>Condly</a:t>
            </a:r>
            <a:r>
              <a:rPr lang="en-GB" dirty="0" smtClean="0"/>
              <a:t>, 2006)</a:t>
            </a:r>
          </a:p>
          <a:p>
            <a:r>
              <a:rPr lang="en-GB" dirty="0" smtClean="0"/>
              <a:t>‘A </a:t>
            </a:r>
            <a:r>
              <a:rPr lang="en-GB" dirty="0"/>
              <a:t>relative resistance to environmental risk experiences, the overcoming of stress or adversity or a relatively good outcome despite risk experiences.’ (</a:t>
            </a:r>
            <a:r>
              <a:rPr lang="en-GB" dirty="0" err="1"/>
              <a:t>Rutter</a:t>
            </a:r>
            <a:r>
              <a:rPr lang="en-GB" dirty="0"/>
              <a:t> </a:t>
            </a:r>
            <a:r>
              <a:rPr lang="en-GB" dirty="0" smtClean="0"/>
              <a:t>2012)</a:t>
            </a:r>
            <a:endParaRPr lang="en-US" dirty="0"/>
          </a:p>
        </p:txBody>
      </p:sp>
    </p:spTree>
    <p:extLst>
      <p:ext uri="{BB962C8B-B14F-4D97-AF65-F5344CB8AC3E}">
        <p14:creationId xmlns:p14="http://schemas.microsoft.com/office/powerpoint/2010/main" val="41749820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Resilience – the form it takes</a:t>
            </a:r>
            <a:endParaRPr lang="en-US" dirty="0"/>
          </a:p>
        </p:txBody>
      </p:sp>
      <p:sp>
        <p:nvSpPr>
          <p:cNvPr id="3" name="Content Placeholder 2"/>
          <p:cNvSpPr>
            <a:spLocks noGrp="1"/>
          </p:cNvSpPr>
          <p:nvPr>
            <p:ph idx="1"/>
          </p:nvPr>
        </p:nvSpPr>
        <p:spPr/>
        <p:txBody>
          <a:bodyPr/>
          <a:lstStyle/>
          <a:p>
            <a:r>
              <a:rPr lang="en-GB" dirty="0" smtClean="0"/>
              <a:t> Multi-faceted – takes a variety of forms – and mediated by context (</a:t>
            </a:r>
            <a:r>
              <a:rPr lang="en-GB" dirty="0" err="1" smtClean="0"/>
              <a:t>ie</a:t>
            </a:r>
            <a:r>
              <a:rPr lang="en-GB" dirty="0" smtClean="0"/>
              <a:t>. situational) (</a:t>
            </a:r>
            <a:r>
              <a:rPr lang="en-GB" dirty="0" err="1" smtClean="0"/>
              <a:t>Condly</a:t>
            </a:r>
            <a:r>
              <a:rPr lang="en-GB" dirty="0" smtClean="0"/>
              <a:t>, 2006)</a:t>
            </a:r>
          </a:p>
          <a:p>
            <a:r>
              <a:rPr lang="en-US" dirty="0" smtClean="0"/>
              <a:t>Is </a:t>
            </a:r>
            <a:r>
              <a:rPr lang="en-US" dirty="0" err="1" smtClean="0"/>
              <a:t>conceptualised</a:t>
            </a:r>
            <a:r>
              <a:rPr lang="en-US" dirty="0" smtClean="0"/>
              <a:t> both as a state (at which one has arrived) – ‘a stable pattern of low distress over time’ - or a process – positive adaptation to circumstances </a:t>
            </a:r>
            <a:r>
              <a:rPr lang="en-US" dirty="0"/>
              <a:t>(</a:t>
            </a:r>
            <a:r>
              <a:rPr lang="en-US" dirty="0" err="1"/>
              <a:t>Kolar</a:t>
            </a:r>
            <a:r>
              <a:rPr lang="en-US" dirty="0"/>
              <a:t>, 2011</a:t>
            </a:r>
            <a:r>
              <a:rPr lang="en-US" dirty="0" smtClean="0"/>
              <a:t>)</a:t>
            </a:r>
          </a:p>
          <a:p>
            <a:r>
              <a:rPr lang="en-US" dirty="0" smtClean="0"/>
              <a:t>The latter requires understanding of the risk and protective factors which together intertwine to foster or impede positive adaptation</a:t>
            </a:r>
          </a:p>
          <a:p>
            <a:r>
              <a:rPr lang="en-US" dirty="0" smtClean="0"/>
              <a:t> It is argued that it should not be seen as an inherent trait nor as a response to a single event (</a:t>
            </a:r>
            <a:r>
              <a:rPr lang="en-US" dirty="0" err="1" smtClean="0"/>
              <a:t>Condly</a:t>
            </a:r>
            <a:r>
              <a:rPr lang="en-US" dirty="0" smtClean="0"/>
              <a:t>, 2006, </a:t>
            </a:r>
            <a:r>
              <a:rPr lang="en-US" dirty="0" err="1" smtClean="0"/>
              <a:t>Rutter</a:t>
            </a:r>
            <a:r>
              <a:rPr lang="en-US" dirty="0" smtClean="0"/>
              <a:t>, 2012)</a:t>
            </a:r>
            <a:endParaRPr lang="en-US" dirty="0"/>
          </a:p>
        </p:txBody>
      </p:sp>
    </p:spTree>
    <p:extLst>
      <p:ext uri="{BB962C8B-B14F-4D97-AF65-F5344CB8AC3E}">
        <p14:creationId xmlns:p14="http://schemas.microsoft.com/office/powerpoint/2010/main" val="743455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Resilience – the form it takes</a:t>
            </a:r>
            <a:endParaRPr lang="en-US" dirty="0"/>
          </a:p>
        </p:txBody>
      </p:sp>
      <p:sp>
        <p:nvSpPr>
          <p:cNvPr id="3" name="Content Placeholder 2"/>
          <p:cNvSpPr>
            <a:spLocks noGrp="1"/>
          </p:cNvSpPr>
          <p:nvPr>
            <p:ph idx="1"/>
          </p:nvPr>
        </p:nvSpPr>
        <p:spPr/>
        <p:txBody>
          <a:bodyPr/>
          <a:lstStyle/>
          <a:p>
            <a:r>
              <a:rPr lang="en-GB" dirty="0" smtClean="0"/>
              <a:t> </a:t>
            </a:r>
            <a:r>
              <a:rPr lang="en-GB" dirty="0" err="1" smtClean="0"/>
              <a:t>Rutter</a:t>
            </a:r>
            <a:r>
              <a:rPr lang="en-GB" dirty="0" smtClean="0"/>
              <a:t> (2012) characterises resilience as a continuous process which operates across the life-span. It is concerned with the wider social contexts and influences which impact upon individual lives, recognising the heterogeneity of human response to individual stressors. It is not directly measurable but can be inferred from the responses of individuals to adversity.</a:t>
            </a:r>
          </a:p>
          <a:p>
            <a:r>
              <a:rPr lang="en-GB" dirty="0" smtClean="0"/>
              <a:t>Over time, a more nuanced understanding of resilience has developed in which it is perceived as an iterative process – self in relation to the environment - situated in time and place.</a:t>
            </a:r>
            <a:endParaRPr lang="en-US" dirty="0"/>
          </a:p>
        </p:txBody>
      </p:sp>
    </p:spTree>
    <p:extLst>
      <p:ext uri="{BB962C8B-B14F-4D97-AF65-F5344CB8AC3E}">
        <p14:creationId xmlns:p14="http://schemas.microsoft.com/office/powerpoint/2010/main" val="19609465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Resilience – </a:t>
            </a:r>
            <a:r>
              <a:rPr lang="en-US" dirty="0" err="1"/>
              <a:t>P</a:t>
            </a:r>
            <a:r>
              <a:rPr lang="en-US" dirty="0" err="1" smtClean="0"/>
              <a:t>yschological</a:t>
            </a:r>
            <a:r>
              <a:rPr lang="en-US" dirty="0" smtClean="0"/>
              <a:t> perspectives – entity and incremental mindsets</a:t>
            </a:r>
            <a:endParaRPr lang="en-US" dirty="0"/>
          </a:p>
        </p:txBody>
      </p:sp>
      <p:sp>
        <p:nvSpPr>
          <p:cNvPr id="3" name="Content Placeholder 2"/>
          <p:cNvSpPr>
            <a:spLocks noGrp="1"/>
          </p:cNvSpPr>
          <p:nvPr>
            <p:ph idx="1"/>
          </p:nvPr>
        </p:nvSpPr>
        <p:spPr>
          <a:xfrm>
            <a:off x="498474" y="2503053"/>
            <a:ext cx="7556313" cy="3202526"/>
          </a:xfrm>
        </p:spPr>
        <p:txBody>
          <a:bodyPr/>
          <a:lstStyle/>
          <a:p>
            <a:r>
              <a:rPr lang="en-GB" dirty="0" smtClean="0"/>
              <a:t> A specific focus upon </a:t>
            </a:r>
            <a:r>
              <a:rPr lang="en-GB" dirty="0" err="1" smtClean="0"/>
              <a:t>mindsets</a:t>
            </a:r>
            <a:r>
              <a:rPr lang="en-GB" dirty="0" smtClean="0"/>
              <a:t> which promote or impede resilience in learners (</a:t>
            </a:r>
            <a:r>
              <a:rPr lang="en-GB" dirty="0"/>
              <a:t>(</a:t>
            </a:r>
            <a:r>
              <a:rPr lang="en-GB" dirty="0" err="1"/>
              <a:t>Dweck</a:t>
            </a:r>
            <a:r>
              <a:rPr lang="en-GB" dirty="0"/>
              <a:t>, 2000, 2002, 2006; </a:t>
            </a:r>
            <a:r>
              <a:rPr lang="en-GB" dirty="0" err="1"/>
              <a:t>Dweck</a:t>
            </a:r>
            <a:r>
              <a:rPr lang="en-GB" dirty="0"/>
              <a:t> &amp; Elliot, 1983; Yeager &amp; </a:t>
            </a:r>
            <a:r>
              <a:rPr lang="en-GB" dirty="0" err="1"/>
              <a:t>Dweck</a:t>
            </a:r>
            <a:r>
              <a:rPr lang="en-GB" dirty="0"/>
              <a:t>, 2012) </a:t>
            </a:r>
            <a:r>
              <a:rPr lang="en-GB" dirty="0" smtClean="0"/>
              <a:t> </a:t>
            </a:r>
          </a:p>
          <a:p>
            <a:r>
              <a:rPr lang="en-GB" dirty="0" smtClean="0"/>
              <a:t>Yeager and </a:t>
            </a:r>
            <a:r>
              <a:rPr lang="en-GB" dirty="0" err="1" smtClean="0"/>
              <a:t>Dweck</a:t>
            </a:r>
            <a:r>
              <a:rPr lang="en-GB" dirty="0" smtClean="0"/>
              <a:t> (2012) examine how attributions of the behaviour of others (</a:t>
            </a:r>
            <a:r>
              <a:rPr lang="en-GB" dirty="0" err="1" smtClean="0"/>
              <a:t>eg</a:t>
            </a:r>
            <a:r>
              <a:rPr lang="en-GB" dirty="0" smtClean="0"/>
              <a:t>. perceiving the actions of others as fixed traits – “She’s a bully” – rather than seeing personality as malleable – people can change over time) impact upon resilience in responding to the actions of others </a:t>
            </a:r>
          </a:p>
        </p:txBody>
      </p:sp>
    </p:spTree>
    <p:extLst>
      <p:ext uri="{BB962C8B-B14F-4D97-AF65-F5344CB8AC3E}">
        <p14:creationId xmlns:p14="http://schemas.microsoft.com/office/powerpoint/2010/main" val="2050966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Arguments</a:t>
            </a:r>
            <a:endParaRPr lang="en-US" dirty="0"/>
          </a:p>
        </p:txBody>
      </p:sp>
      <p:sp>
        <p:nvSpPr>
          <p:cNvPr id="3" name="Content Placeholder 2"/>
          <p:cNvSpPr>
            <a:spLocks noGrp="1"/>
          </p:cNvSpPr>
          <p:nvPr>
            <p:ph idx="1"/>
          </p:nvPr>
        </p:nvSpPr>
        <p:spPr/>
        <p:txBody>
          <a:bodyPr/>
          <a:lstStyle/>
          <a:p>
            <a:r>
              <a:rPr lang="en-US" dirty="0" err="1" smtClean="0"/>
              <a:t>Marginalisation</a:t>
            </a:r>
            <a:r>
              <a:rPr lang="en-US" dirty="0" smtClean="0"/>
              <a:t> takes many forms </a:t>
            </a:r>
            <a:r>
              <a:rPr lang="en-GB" dirty="0"/>
              <a:t>(Booth &amp; </a:t>
            </a:r>
            <a:r>
              <a:rPr lang="en-GB" dirty="0" err="1"/>
              <a:t>Ainscow</a:t>
            </a:r>
            <a:r>
              <a:rPr lang="en-GB" dirty="0"/>
              <a:t>, 1998; </a:t>
            </a:r>
            <a:r>
              <a:rPr lang="en-GB" dirty="0" err="1" smtClean="0"/>
              <a:t>Petrou</a:t>
            </a:r>
            <a:r>
              <a:rPr lang="en-GB" dirty="0"/>
              <a:t>, </a:t>
            </a:r>
            <a:r>
              <a:rPr lang="en-GB" dirty="0" err="1"/>
              <a:t>Angelides</a:t>
            </a:r>
            <a:r>
              <a:rPr lang="en-GB" dirty="0"/>
              <a:t>, &amp; </a:t>
            </a:r>
            <a:r>
              <a:rPr lang="en-GB" dirty="0" smtClean="0"/>
              <a:t>Leigh, </a:t>
            </a:r>
            <a:r>
              <a:rPr lang="en-GB" dirty="0"/>
              <a:t>2009; </a:t>
            </a:r>
            <a:r>
              <a:rPr lang="en-GB" dirty="0" err="1"/>
              <a:t>Messiou</a:t>
            </a:r>
            <a:r>
              <a:rPr lang="en-GB" dirty="0"/>
              <a:t>, </a:t>
            </a:r>
            <a:r>
              <a:rPr lang="en-GB" dirty="0" smtClean="0"/>
              <a:t>2012) </a:t>
            </a:r>
          </a:p>
          <a:p>
            <a:r>
              <a:rPr lang="en-GB" dirty="0" smtClean="0"/>
              <a:t>Marginalisation occurs at different levels </a:t>
            </a:r>
            <a:r>
              <a:rPr lang="en-GB" dirty="0"/>
              <a:t>(formal and informal) (</a:t>
            </a:r>
            <a:r>
              <a:rPr lang="en-GB" dirty="0" err="1"/>
              <a:t>Petrou</a:t>
            </a:r>
            <a:r>
              <a:rPr lang="en-GB" dirty="0"/>
              <a:t> et al., 2009) </a:t>
            </a:r>
            <a:endParaRPr lang="en-GB" dirty="0" smtClean="0"/>
          </a:p>
          <a:p>
            <a:r>
              <a:rPr lang="en-GB" dirty="0" smtClean="0"/>
              <a:t>It may become part of the lived experience of the individual  if internalised (</a:t>
            </a:r>
            <a:r>
              <a:rPr lang="en-GB" dirty="0" err="1"/>
              <a:t>Hjörne</a:t>
            </a:r>
            <a:r>
              <a:rPr lang="en-GB" dirty="0"/>
              <a:t> &amp; </a:t>
            </a:r>
            <a:r>
              <a:rPr lang="en-GB" dirty="0" err="1"/>
              <a:t>Säljö</a:t>
            </a:r>
            <a:r>
              <a:rPr lang="en-GB" dirty="0"/>
              <a:t>, 2013; </a:t>
            </a:r>
            <a:r>
              <a:rPr lang="en-GB" dirty="0" err="1"/>
              <a:t>Skovlund</a:t>
            </a:r>
            <a:r>
              <a:rPr lang="en-GB" dirty="0"/>
              <a:t>, 2013) </a:t>
            </a:r>
            <a:endParaRPr lang="en-GB" dirty="0" smtClean="0"/>
          </a:p>
          <a:p>
            <a:r>
              <a:rPr lang="en-US" dirty="0" smtClean="0"/>
              <a:t>It can only be understood when full account is taken of the subjective experience and affect of the individual</a:t>
            </a:r>
          </a:p>
          <a:p>
            <a:r>
              <a:rPr lang="en-US" dirty="0" smtClean="0"/>
              <a:t>It is experienced differentially</a:t>
            </a:r>
            <a:endParaRPr lang="en-US" dirty="0"/>
          </a:p>
        </p:txBody>
      </p:sp>
    </p:spTree>
    <p:extLst>
      <p:ext uri="{BB962C8B-B14F-4D97-AF65-F5344CB8AC3E}">
        <p14:creationId xmlns:p14="http://schemas.microsoft.com/office/powerpoint/2010/main" val="24447364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Resilience – Ecological Perspective</a:t>
            </a:r>
            <a:endParaRPr lang="en-US" dirty="0"/>
          </a:p>
        </p:txBody>
      </p:sp>
      <p:sp>
        <p:nvSpPr>
          <p:cNvPr id="3" name="Content Placeholder 2"/>
          <p:cNvSpPr>
            <a:spLocks noGrp="1"/>
          </p:cNvSpPr>
          <p:nvPr>
            <p:ph idx="1"/>
          </p:nvPr>
        </p:nvSpPr>
        <p:spPr>
          <a:xfrm>
            <a:off x="498474" y="2120361"/>
            <a:ext cx="7556313" cy="4002698"/>
          </a:xfrm>
        </p:spPr>
        <p:txBody>
          <a:bodyPr>
            <a:normAutofit/>
          </a:bodyPr>
          <a:lstStyle/>
          <a:p>
            <a:r>
              <a:rPr lang="en-GB" dirty="0" smtClean="0"/>
              <a:t> </a:t>
            </a:r>
            <a:r>
              <a:rPr lang="en-GB" sz="2200" dirty="0" smtClean="0"/>
              <a:t>Olsson et al. (2003) perceive resilience as a framework comprising protective </a:t>
            </a:r>
            <a:r>
              <a:rPr lang="en-GB" sz="2200" dirty="0"/>
              <a:t>processes (resources, competencies, talents and skills) </a:t>
            </a:r>
            <a:r>
              <a:rPr lang="en-GB" sz="2200" dirty="0" smtClean="0"/>
              <a:t>residing within:</a:t>
            </a:r>
          </a:p>
          <a:p>
            <a:pPr marL="0" indent="0">
              <a:buNone/>
            </a:pPr>
            <a:endParaRPr lang="en-GB" sz="2200" dirty="0"/>
          </a:p>
          <a:p>
            <a:pPr>
              <a:buFont typeface="Wingdings" charset="2"/>
              <a:buChar char="u"/>
            </a:pPr>
            <a:r>
              <a:rPr lang="en-GB" sz="2200" dirty="0" smtClean="0"/>
              <a:t>the </a:t>
            </a:r>
            <a:r>
              <a:rPr lang="en-GB" sz="2200" dirty="0"/>
              <a:t>individual (individual-level factors</a:t>
            </a:r>
            <a:r>
              <a:rPr lang="en-GB" sz="2200" dirty="0" smtClean="0"/>
              <a:t>)</a:t>
            </a:r>
          </a:p>
          <a:p>
            <a:pPr>
              <a:buFont typeface="Wingdings" charset="2"/>
              <a:buChar char="u"/>
            </a:pPr>
            <a:r>
              <a:rPr lang="en-GB" sz="2200" dirty="0" smtClean="0"/>
              <a:t>the </a:t>
            </a:r>
            <a:r>
              <a:rPr lang="en-GB" sz="2200" dirty="0"/>
              <a:t>family and peer network (social-level factors</a:t>
            </a:r>
            <a:r>
              <a:rPr lang="en-GB" sz="2200" dirty="0" smtClean="0"/>
              <a:t>)</a:t>
            </a:r>
          </a:p>
          <a:p>
            <a:pPr>
              <a:buFont typeface="Wingdings" charset="2"/>
              <a:buChar char="u"/>
            </a:pPr>
            <a:r>
              <a:rPr lang="en-GB" sz="2200" dirty="0"/>
              <a:t>t</a:t>
            </a:r>
            <a:r>
              <a:rPr lang="en-GB" sz="2200" dirty="0" smtClean="0"/>
              <a:t>he whole </a:t>
            </a:r>
            <a:r>
              <a:rPr lang="en-GB" sz="2200" dirty="0"/>
              <a:t>school environment and the community (societal-level factors</a:t>
            </a:r>
            <a:r>
              <a:rPr lang="en-GB" sz="2200" dirty="0" smtClean="0"/>
              <a:t>) </a:t>
            </a:r>
          </a:p>
        </p:txBody>
      </p:sp>
    </p:spTree>
    <p:extLst>
      <p:ext uri="{BB962C8B-B14F-4D97-AF65-F5344CB8AC3E}">
        <p14:creationId xmlns:p14="http://schemas.microsoft.com/office/powerpoint/2010/main" val="84039320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Resilience – an ecological model</a:t>
            </a:r>
            <a:endParaRPr lang="en-US" dirty="0"/>
          </a:p>
        </p:txBody>
      </p:sp>
      <p:graphicFrame>
        <p:nvGraphicFramePr>
          <p:cNvPr id="5" name="Diagram 4"/>
          <p:cNvGraphicFramePr/>
          <p:nvPr/>
        </p:nvGraphicFramePr>
        <p:xfrm>
          <a:off x="1744980" y="1624647"/>
          <a:ext cx="5654040" cy="3608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903717" y="5653394"/>
            <a:ext cx="5053449" cy="369332"/>
          </a:xfrm>
          <a:prstGeom prst="rect">
            <a:avLst/>
          </a:prstGeom>
          <a:noFill/>
        </p:spPr>
        <p:txBody>
          <a:bodyPr wrap="none" rtlCol="0">
            <a:spAutoFit/>
          </a:bodyPr>
          <a:lstStyle/>
          <a:p>
            <a:r>
              <a:rPr lang="en-US" dirty="0" err="1" smtClean="0"/>
              <a:t>Mowat</a:t>
            </a:r>
            <a:r>
              <a:rPr lang="en-US" dirty="0" smtClean="0"/>
              <a:t>, 2014, building upon Olsson et al., 2003 </a:t>
            </a:r>
            <a:endParaRPr lang="en-US" dirty="0"/>
          </a:p>
        </p:txBody>
      </p:sp>
    </p:spTree>
    <p:extLst>
      <p:ext uri="{BB962C8B-B14F-4D97-AF65-F5344CB8AC3E}">
        <p14:creationId xmlns:p14="http://schemas.microsoft.com/office/powerpoint/2010/main" val="367318331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Resilience – an interactional, environmental &amp; culturally pluralistic  perspective</a:t>
            </a:r>
            <a:endParaRPr lang="en-US" dirty="0"/>
          </a:p>
        </p:txBody>
      </p:sp>
      <p:sp>
        <p:nvSpPr>
          <p:cNvPr id="4" name="Content Placeholder 3"/>
          <p:cNvSpPr>
            <a:spLocks noGrp="1"/>
          </p:cNvSpPr>
          <p:nvPr>
            <p:ph idx="1"/>
          </p:nvPr>
        </p:nvSpPr>
        <p:spPr>
          <a:xfrm>
            <a:off x="498474" y="2572633"/>
            <a:ext cx="7556313" cy="3567822"/>
          </a:xfrm>
        </p:spPr>
        <p:txBody>
          <a:bodyPr>
            <a:normAutofit/>
          </a:bodyPr>
          <a:lstStyle/>
          <a:p>
            <a:pPr>
              <a:buFont typeface="Wingdings" charset="2"/>
              <a:buChar char="u"/>
            </a:pPr>
            <a:r>
              <a:rPr lang="en-GB" dirty="0" smtClean="0"/>
              <a:t>resilience </a:t>
            </a:r>
            <a:r>
              <a:rPr lang="en-GB" dirty="0"/>
              <a:t>arises from a ‘clustering of ecological factors that predict positive human development’, influenced by the nature of the challenge faced </a:t>
            </a:r>
            <a:endParaRPr lang="en-GB" dirty="0" smtClean="0"/>
          </a:p>
          <a:p>
            <a:pPr>
              <a:buFont typeface="Wingdings" charset="2"/>
              <a:buChar char="u"/>
            </a:pPr>
            <a:r>
              <a:rPr lang="en-GB" dirty="0"/>
              <a:t>it is the capacity of the environment to ‘</a:t>
            </a:r>
            <a:r>
              <a:rPr lang="en-GB" i="1" dirty="0"/>
              <a:t>potentiate </a:t>
            </a:r>
            <a:r>
              <a:rPr lang="en-GB" dirty="0"/>
              <a:t>(the author’s emphasis) positive adaptation under stress’ that is of the essence </a:t>
            </a:r>
            <a:endParaRPr lang="en-GB" dirty="0" smtClean="0"/>
          </a:p>
          <a:p>
            <a:pPr>
              <a:buFont typeface="Wingdings" charset="2"/>
              <a:buChar char="u"/>
            </a:pPr>
            <a:r>
              <a:rPr lang="en-GB" dirty="0"/>
              <a:t>t</a:t>
            </a:r>
            <a:r>
              <a:rPr lang="en-GB" dirty="0" smtClean="0"/>
              <a:t>he starting point for understanding resilience is to focus upon the wider environmental levels before focussing upon the individual level </a:t>
            </a:r>
            <a:endParaRPr lang="en-US" dirty="0"/>
          </a:p>
          <a:p>
            <a:endParaRPr lang="en-US" dirty="0"/>
          </a:p>
        </p:txBody>
      </p:sp>
      <p:sp>
        <p:nvSpPr>
          <p:cNvPr id="5" name="TextBox 4"/>
          <p:cNvSpPr txBox="1"/>
          <p:nvPr/>
        </p:nvSpPr>
        <p:spPr>
          <a:xfrm>
            <a:off x="4905794" y="5955789"/>
            <a:ext cx="1425954" cy="369332"/>
          </a:xfrm>
          <a:prstGeom prst="rect">
            <a:avLst/>
          </a:prstGeom>
          <a:noFill/>
        </p:spPr>
        <p:txBody>
          <a:bodyPr wrap="none" rtlCol="0">
            <a:spAutoFit/>
          </a:bodyPr>
          <a:lstStyle/>
          <a:p>
            <a:r>
              <a:rPr lang="en-US" dirty="0" err="1" smtClean="0"/>
              <a:t>Ungar</a:t>
            </a:r>
            <a:r>
              <a:rPr lang="en-US" dirty="0" smtClean="0"/>
              <a:t>, 2012</a:t>
            </a:r>
            <a:endParaRPr lang="en-US" dirty="0"/>
          </a:p>
        </p:txBody>
      </p:sp>
    </p:spTree>
    <p:extLst>
      <p:ext uri="{BB962C8B-B14F-4D97-AF65-F5344CB8AC3E}">
        <p14:creationId xmlns:p14="http://schemas.microsoft.com/office/powerpoint/2010/main" val="3935958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Resilience – some key points</a:t>
            </a:r>
            <a:endParaRPr lang="en-US" dirty="0"/>
          </a:p>
        </p:txBody>
      </p:sp>
      <p:sp>
        <p:nvSpPr>
          <p:cNvPr id="3" name="Content Placeholder 2"/>
          <p:cNvSpPr>
            <a:spLocks noGrp="1"/>
          </p:cNvSpPr>
          <p:nvPr>
            <p:ph idx="1"/>
          </p:nvPr>
        </p:nvSpPr>
        <p:spPr/>
        <p:txBody>
          <a:bodyPr>
            <a:normAutofit lnSpcReduction="10000"/>
          </a:bodyPr>
          <a:lstStyle/>
          <a:p>
            <a:r>
              <a:rPr lang="en-US" dirty="0" smtClean="0"/>
              <a:t>An understanding of resilience requires an integration of insights from both psychology and sociology – it bridges both understandings of the individual and the individual in relation to his/her environment</a:t>
            </a:r>
          </a:p>
          <a:p>
            <a:r>
              <a:rPr lang="en-US" dirty="0" smtClean="0"/>
              <a:t>The understanding of resilience as being </a:t>
            </a:r>
            <a:r>
              <a:rPr lang="en-GB" dirty="0" smtClean="0"/>
              <a:t>socially and culturally situated within meanings, beliefs, values and practices (</a:t>
            </a:r>
            <a:r>
              <a:rPr lang="en-GB" dirty="0" err="1" smtClean="0"/>
              <a:t>Ungar</a:t>
            </a:r>
            <a:r>
              <a:rPr lang="en-GB" dirty="0" smtClean="0"/>
              <a:t>, 2006) is important</a:t>
            </a:r>
          </a:p>
          <a:p>
            <a:r>
              <a:rPr lang="en-US" dirty="0" smtClean="0"/>
              <a:t>It is the iteration between risk and protective factors acting at the individual, social and  societal/political levels which, as they interact with each other, shape the degree to which an individual may or may not be resilient within a specific context </a:t>
            </a:r>
            <a:endParaRPr lang="en-US" dirty="0"/>
          </a:p>
        </p:txBody>
      </p:sp>
    </p:spTree>
    <p:extLst>
      <p:ext uri="{BB962C8B-B14F-4D97-AF65-F5344CB8AC3E}">
        <p14:creationId xmlns:p14="http://schemas.microsoft.com/office/powerpoint/2010/main" val="6667402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65763" y="3124199"/>
            <a:ext cx="3367356" cy="871538"/>
          </a:xfrm>
        </p:spPr>
        <p:txBody>
          <a:bodyPr/>
          <a:lstStyle/>
          <a:p>
            <a:r>
              <a:rPr lang="en-US" dirty="0" smtClean="0"/>
              <a:t>Resilience</a:t>
            </a:r>
            <a:endParaRPr lang="en-US" dirty="0"/>
          </a:p>
        </p:txBody>
      </p:sp>
      <p:sp>
        <p:nvSpPr>
          <p:cNvPr id="6" name="Text Placeholder 5"/>
          <p:cNvSpPr>
            <a:spLocks noGrp="1"/>
          </p:cNvSpPr>
          <p:nvPr>
            <p:ph type="body" sz="half" idx="2"/>
          </p:nvPr>
        </p:nvSpPr>
        <p:spPr>
          <a:xfrm>
            <a:off x="5465763" y="3995737"/>
            <a:ext cx="3367356" cy="2147888"/>
          </a:xfrm>
        </p:spPr>
        <p:txBody>
          <a:bodyPr>
            <a:normAutofit/>
          </a:bodyPr>
          <a:lstStyle/>
          <a:p>
            <a:r>
              <a:rPr lang="en-US" sz="2000" dirty="0" smtClean="0"/>
              <a:t>A dynamic process</a:t>
            </a:r>
            <a:endParaRPr lang="en-US" sz="2000" dirty="0"/>
          </a:p>
        </p:txBody>
      </p:sp>
      <p:graphicFrame>
        <p:nvGraphicFramePr>
          <p:cNvPr id="7" name="Object 6"/>
          <p:cNvGraphicFramePr>
            <a:graphicFrameLocks noChangeAspect="1"/>
          </p:cNvGraphicFramePr>
          <p:nvPr>
            <p:extLst>
              <p:ext uri="{D42A27DB-BD31-4B8C-83A1-F6EECF244321}">
                <p14:modId xmlns:p14="http://schemas.microsoft.com/office/powerpoint/2010/main" val="2896102968"/>
              </p:ext>
            </p:extLst>
          </p:nvPr>
        </p:nvGraphicFramePr>
        <p:xfrm>
          <a:off x="487363" y="327025"/>
          <a:ext cx="4978400" cy="6000750"/>
        </p:xfrm>
        <a:graphic>
          <a:graphicData uri="http://schemas.openxmlformats.org/presentationml/2006/ole">
            <mc:AlternateContent xmlns:mc="http://schemas.openxmlformats.org/markup-compatibility/2006">
              <mc:Choice xmlns:v="urn:schemas-microsoft-com:vml" Requires="v">
                <p:oleObj spid="_x0000_s2056" name="Document" r:id="rId4" imgW="5740400" imgH="6921500" progId="Word.Document.12">
                  <p:embed/>
                </p:oleObj>
              </mc:Choice>
              <mc:Fallback>
                <p:oleObj name="Document" r:id="rId4" imgW="5740400" imgH="6921500" progId="Word.Document.12">
                  <p:embed/>
                  <p:pic>
                    <p:nvPicPr>
                      <p:cNvPr id="0" name=""/>
                      <p:cNvPicPr/>
                      <p:nvPr/>
                    </p:nvPicPr>
                    <p:blipFill>
                      <a:blip r:embed="rId5"/>
                      <a:stretch>
                        <a:fillRect/>
                      </a:stretch>
                    </p:blipFill>
                    <p:spPr>
                      <a:xfrm>
                        <a:off x="487363" y="327025"/>
                        <a:ext cx="4978400" cy="6000750"/>
                      </a:xfrm>
                      <a:prstGeom prst="rect">
                        <a:avLst/>
                      </a:prstGeom>
                    </p:spPr>
                  </p:pic>
                </p:oleObj>
              </mc:Fallback>
            </mc:AlternateContent>
          </a:graphicData>
        </a:graphic>
      </p:graphicFrame>
      <p:sp>
        <p:nvSpPr>
          <p:cNvPr id="8" name="TextBox 7"/>
          <p:cNvSpPr txBox="1"/>
          <p:nvPr/>
        </p:nvSpPr>
        <p:spPr>
          <a:xfrm>
            <a:off x="6541059" y="6143625"/>
            <a:ext cx="1433393" cy="369332"/>
          </a:xfrm>
          <a:prstGeom prst="rect">
            <a:avLst/>
          </a:prstGeom>
          <a:noFill/>
        </p:spPr>
        <p:txBody>
          <a:bodyPr wrap="none" rtlCol="0">
            <a:spAutoFit/>
          </a:bodyPr>
          <a:lstStyle/>
          <a:p>
            <a:r>
              <a:rPr lang="en-US" dirty="0" err="1" smtClean="0"/>
              <a:t>Mowat</a:t>
            </a:r>
            <a:r>
              <a:rPr lang="en-US" dirty="0" smtClean="0"/>
              <a:t> 2014</a:t>
            </a:r>
            <a:endParaRPr lang="en-US" dirty="0"/>
          </a:p>
        </p:txBody>
      </p:sp>
    </p:spTree>
    <p:extLst>
      <p:ext uri="{BB962C8B-B14F-4D97-AF65-F5344CB8AC3E}">
        <p14:creationId xmlns:p14="http://schemas.microsoft.com/office/powerpoint/2010/main" val="94128716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Towards a new </a:t>
            </a:r>
            <a:r>
              <a:rPr lang="en-US" dirty="0" err="1" smtClean="0"/>
              <a:t>conceptualisation</a:t>
            </a:r>
            <a:r>
              <a:rPr lang="en-US" dirty="0" smtClean="0"/>
              <a:t> of </a:t>
            </a:r>
            <a:r>
              <a:rPr lang="en-US" dirty="0" err="1" smtClean="0"/>
              <a:t>marginalisation</a:t>
            </a:r>
            <a:endParaRPr lang="en-US" dirty="0"/>
          </a:p>
        </p:txBody>
      </p:sp>
    </p:spTree>
    <p:extLst>
      <p:ext uri="{BB962C8B-B14F-4D97-AF65-F5344CB8AC3E}">
        <p14:creationId xmlns:p14="http://schemas.microsoft.com/office/powerpoint/2010/main" val="255506390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premise of the new model</a:t>
            </a:r>
            <a:endParaRPr lang="en-US" dirty="0"/>
          </a:p>
        </p:txBody>
      </p:sp>
      <p:sp>
        <p:nvSpPr>
          <p:cNvPr id="3" name="Content Placeholder 2"/>
          <p:cNvSpPr>
            <a:spLocks noGrp="1"/>
          </p:cNvSpPr>
          <p:nvPr>
            <p:ph idx="1"/>
          </p:nvPr>
        </p:nvSpPr>
        <p:spPr/>
        <p:txBody>
          <a:bodyPr/>
          <a:lstStyle/>
          <a:p>
            <a:r>
              <a:rPr lang="en-GB" dirty="0"/>
              <a:t>a sense of marginalisation is dependent upon the interaction between what society holds to be desirable and that which is valued by the individual </a:t>
            </a:r>
            <a:endParaRPr lang="en-GB" dirty="0" smtClean="0"/>
          </a:p>
          <a:p>
            <a:pPr marL="0" indent="0">
              <a:buNone/>
            </a:pPr>
            <a:endParaRPr lang="en-GB" dirty="0" smtClean="0"/>
          </a:p>
          <a:p>
            <a:r>
              <a:rPr lang="en-GB" dirty="0"/>
              <a:t>what is valued by the individual, in turn, may be shaped by the degree to which risk and protective factors (at the individual, social, societal/political levels) interact with each other to shape their experiences </a:t>
            </a:r>
            <a:endParaRPr lang="en-US" dirty="0"/>
          </a:p>
        </p:txBody>
      </p:sp>
    </p:spTree>
    <p:extLst>
      <p:ext uri="{BB962C8B-B14F-4D97-AF65-F5344CB8AC3E}">
        <p14:creationId xmlns:p14="http://schemas.microsoft.com/office/powerpoint/2010/main" val="12588272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7154" y="3802607"/>
            <a:ext cx="3032719" cy="871538"/>
          </a:xfrm>
        </p:spPr>
        <p:txBody>
          <a:bodyPr>
            <a:normAutofit fontScale="90000"/>
          </a:bodyPr>
          <a:lstStyle/>
          <a:p>
            <a:r>
              <a:rPr lang="en-US" dirty="0" smtClean="0"/>
              <a:t>Towards a new </a:t>
            </a:r>
            <a:r>
              <a:rPr lang="en-US" dirty="0" err="1" smtClean="0"/>
              <a:t>conceptualisation</a:t>
            </a:r>
            <a:r>
              <a:rPr lang="en-US" dirty="0" smtClean="0"/>
              <a:t> of </a:t>
            </a:r>
            <a:r>
              <a:rPr lang="en-US" dirty="0" err="1" smtClean="0"/>
              <a:t>marginalisation</a:t>
            </a:r>
            <a:endParaRPr lang="en-US" dirty="0"/>
          </a:p>
        </p:txBody>
      </p:sp>
      <p:graphicFrame>
        <p:nvGraphicFramePr>
          <p:cNvPr id="6" name="Diagram 5"/>
          <p:cNvGraphicFramePr/>
          <p:nvPr>
            <p:extLst>
              <p:ext uri="{D42A27DB-BD31-4B8C-83A1-F6EECF244321}">
                <p14:modId xmlns:p14="http://schemas.microsoft.com/office/powerpoint/2010/main" val="3212546872"/>
              </p:ext>
            </p:extLst>
          </p:nvPr>
        </p:nvGraphicFramePr>
        <p:xfrm>
          <a:off x="238920" y="1221360"/>
          <a:ext cx="5287114" cy="49687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981500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premise of the new model</a:t>
            </a:r>
            <a:endParaRPr lang="en-US" dirty="0"/>
          </a:p>
        </p:txBody>
      </p:sp>
      <p:sp>
        <p:nvSpPr>
          <p:cNvPr id="3" name="Content Placeholder 2"/>
          <p:cNvSpPr>
            <a:spLocks noGrp="1"/>
          </p:cNvSpPr>
          <p:nvPr>
            <p:ph idx="1"/>
          </p:nvPr>
        </p:nvSpPr>
        <p:spPr/>
        <p:txBody>
          <a:bodyPr>
            <a:normAutofit/>
          </a:bodyPr>
          <a:lstStyle/>
          <a:p>
            <a:r>
              <a:rPr lang="en-GB" dirty="0"/>
              <a:t>Societal norms do not exist in a vacuum. They are mediated through the lens of culture and are situated in time and place. They reflect collective values and expectations of how people should behave towards each other, reflected within which are the ideals to which people within a culture aspire. They also exist within a political context which both reflects and shapes that </a:t>
            </a:r>
            <a:r>
              <a:rPr lang="en-GB" dirty="0" smtClean="0"/>
              <a:t>culture.</a:t>
            </a:r>
          </a:p>
        </p:txBody>
      </p:sp>
    </p:spTree>
    <p:extLst>
      <p:ext uri="{BB962C8B-B14F-4D97-AF65-F5344CB8AC3E}">
        <p14:creationId xmlns:p14="http://schemas.microsoft.com/office/powerpoint/2010/main" val="353864509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premise of the new model</a:t>
            </a:r>
            <a:endParaRPr lang="en-US" dirty="0"/>
          </a:p>
        </p:txBody>
      </p:sp>
      <p:sp>
        <p:nvSpPr>
          <p:cNvPr id="3" name="Content Placeholder 2"/>
          <p:cNvSpPr>
            <a:spLocks noGrp="1"/>
          </p:cNvSpPr>
          <p:nvPr>
            <p:ph idx="1"/>
          </p:nvPr>
        </p:nvSpPr>
        <p:spPr/>
        <p:txBody>
          <a:bodyPr>
            <a:normAutofit/>
          </a:bodyPr>
          <a:lstStyle/>
          <a:p>
            <a:r>
              <a:rPr lang="en-GB" dirty="0"/>
              <a:t>Just as societal norms, values and expectations are mediated by time, place and culture so too are the risk and protective factors which together intertwine to determine the resilience of the child within a specific context and situation, and all of these are mediated by issues of power (Ball, 2012</a:t>
            </a:r>
            <a:r>
              <a:rPr lang="en-GB" dirty="0" smtClean="0"/>
              <a:t>), </a:t>
            </a:r>
            <a:r>
              <a:rPr lang="en-GB" dirty="0"/>
              <a:t>reflected within the political context, which create and act upon that context. </a:t>
            </a:r>
          </a:p>
        </p:txBody>
      </p:sp>
    </p:spTree>
    <p:extLst>
      <p:ext uri="{BB962C8B-B14F-4D97-AF65-F5344CB8AC3E}">
        <p14:creationId xmlns:p14="http://schemas.microsoft.com/office/powerpoint/2010/main" val="285177896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Hypothesis</a:t>
            </a:r>
            <a:endParaRPr lang="en-US" dirty="0"/>
          </a:p>
        </p:txBody>
      </p:sp>
      <p:sp>
        <p:nvSpPr>
          <p:cNvPr id="3" name="Content Placeholder 2"/>
          <p:cNvSpPr>
            <a:spLocks noGrp="1"/>
          </p:cNvSpPr>
          <p:nvPr>
            <p:ph idx="1"/>
          </p:nvPr>
        </p:nvSpPr>
        <p:spPr/>
        <p:txBody>
          <a:bodyPr>
            <a:normAutofit/>
          </a:bodyPr>
          <a:lstStyle/>
          <a:p>
            <a:r>
              <a:rPr lang="en-US" sz="2800" dirty="0" smtClean="0"/>
              <a:t>By examining </a:t>
            </a:r>
            <a:r>
              <a:rPr lang="en-US" sz="2800" dirty="0" err="1" smtClean="0"/>
              <a:t>marginalisation</a:t>
            </a:r>
            <a:r>
              <a:rPr lang="en-US" sz="2800" dirty="0" smtClean="0"/>
              <a:t> through the lens of resilience we may come to a more nuanced understanding of the concept and how it may be experienced by individuals</a:t>
            </a:r>
            <a:endParaRPr lang="en-US" sz="2800" dirty="0"/>
          </a:p>
        </p:txBody>
      </p:sp>
    </p:spTree>
    <p:extLst>
      <p:ext uri="{BB962C8B-B14F-4D97-AF65-F5344CB8AC3E}">
        <p14:creationId xmlns:p14="http://schemas.microsoft.com/office/powerpoint/2010/main" val="251050487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25756" y="2995523"/>
            <a:ext cx="3231468" cy="871538"/>
          </a:xfrm>
        </p:spPr>
        <p:txBody>
          <a:bodyPr/>
          <a:lstStyle/>
          <a:p>
            <a:r>
              <a:rPr lang="en-US" dirty="0" err="1" smtClean="0"/>
              <a:t>Marginalisation</a:t>
            </a:r>
            <a:r>
              <a:rPr lang="en-US" dirty="0" smtClean="0"/>
              <a:t> </a:t>
            </a:r>
            <a:endParaRPr lang="en-US" dirty="0"/>
          </a:p>
        </p:txBody>
      </p:sp>
      <p:sp>
        <p:nvSpPr>
          <p:cNvPr id="6" name="Text Placeholder 5"/>
          <p:cNvSpPr>
            <a:spLocks noGrp="1"/>
          </p:cNvSpPr>
          <p:nvPr>
            <p:ph type="body" sz="half" idx="2"/>
          </p:nvPr>
        </p:nvSpPr>
        <p:spPr>
          <a:xfrm>
            <a:off x="5625756" y="3867060"/>
            <a:ext cx="3231468" cy="2147888"/>
          </a:xfrm>
        </p:spPr>
        <p:txBody>
          <a:bodyPr>
            <a:normAutofit/>
          </a:bodyPr>
          <a:lstStyle/>
          <a:p>
            <a:r>
              <a:rPr lang="en-US" sz="2000" dirty="0" smtClean="0"/>
              <a:t>A new </a:t>
            </a:r>
            <a:r>
              <a:rPr lang="en-US" sz="2000" dirty="0" err="1" smtClean="0"/>
              <a:t>conceptualisation</a:t>
            </a:r>
            <a:r>
              <a:rPr lang="en-US" sz="2000" dirty="0" smtClean="0"/>
              <a:t> integrating insights from both psychology and sociology</a:t>
            </a:r>
            <a:endParaRPr lang="en-US" sz="2000" dirty="0"/>
          </a:p>
        </p:txBody>
      </p:sp>
      <p:graphicFrame>
        <p:nvGraphicFramePr>
          <p:cNvPr id="7" name="Object 6"/>
          <p:cNvGraphicFramePr>
            <a:graphicFrameLocks noChangeAspect="1"/>
          </p:cNvGraphicFramePr>
          <p:nvPr>
            <p:extLst>
              <p:ext uri="{D42A27DB-BD31-4B8C-83A1-F6EECF244321}">
                <p14:modId xmlns:p14="http://schemas.microsoft.com/office/powerpoint/2010/main" val="2067425137"/>
              </p:ext>
            </p:extLst>
          </p:nvPr>
        </p:nvGraphicFramePr>
        <p:xfrm>
          <a:off x="449263" y="433388"/>
          <a:ext cx="5176837" cy="5548312"/>
        </p:xfrm>
        <a:graphic>
          <a:graphicData uri="http://schemas.openxmlformats.org/presentationml/2006/ole">
            <mc:AlternateContent xmlns:mc="http://schemas.openxmlformats.org/markup-compatibility/2006">
              <mc:Choice xmlns:v="urn:schemas-microsoft-com:vml" Requires="v">
                <p:oleObj spid="_x0000_s1031" name="Document" r:id="rId4" imgW="7950200" imgH="8521700" progId="Word.Document.12">
                  <p:embed/>
                </p:oleObj>
              </mc:Choice>
              <mc:Fallback>
                <p:oleObj name="Document" r:id="rId4" imgW="7950200" imgH="8521700" progId="Word.Document.12">
                  <p:embed/>
                  <p:pic>
                    <p:nvPicPr>
                      <p:cNvPr id="0" name=""/>
                      <p:cNvPicPr/>
                      <p:nvPr/>
                    </p:nvPicPr>
                    <p:blipFill>
                      <a:blip r:embed="rId5"/>
                      <a:stretch>
                        <a:fillRect/>
                      </a:stretch>
                    </p:blipFill>
                    <p:spPr>
                      <a:xfrm>
                        <a:off x="449263" y="433388"/>
                        <a:ext cx="5176837" cy="5548312"/>
                      </a:xfrm>
                      <a:prstGeom prst="rect">
                        <a:avLst/>
                      </a:prstGeom>
                    </p:spPr>
                  </p:pic>
                </p:oleObj>
              </mc:Fallback>
            </mc:AlternateContent>
          </a:graphicData>
        </a:graphic>
      </p:graphicFrame>
    </p:spTree>
    <p:extLst>
      <p:ext uri="{BB962C8B-B14F-4D97-AF65-F5344CB8AC3E}">
        <p14:creationId xmlns:p14="http://schemas.microsoft.com/office/powerpoint/2010/main" val="21158635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implications</a:t>
            </a:r>
            <a:endParaRPr lang="en-US" dirty="0"/>
          </a:p>
        </p:txBody>
      </p:sp>
      <p:sp>
        <p:nvSpPr>
          <p:cNvPr id="6" name="Content Placeholder 5"/>
          <p:cNvSpPr>
            <a:spLocks noGrp="1"/>
          </p:cNvSpPr>
          <p:nvPr>
            <p:ph idx="1"/>
          </p:nvPr>
        </p:nvSpPr>
        <p:spPr/>
        <p:txBody>
          <a:bodyPr>
            <a:normAutofit fontScale="92500" lnSpcReduction="10000"/>
          </a:bodyPr>
          <a:lstStyle/>
          <a:p>
            <a:r>
              <a:rPr lang="en-US" dirty="0" smtClean="0"/>
              <a:t>The principal implication is that understandings of </a:t>
            </a:r>
            <a:r>
              <a:rPr lang="en-US" dirty="0" err="1" smtClean="0"/>
              <a:t>marginalisation</a:t>
            </a:r>
            <a:r>
              <a:rPr lang="en-US" dirty="0" smtClean="0"/>
              <a:t> based upon the collective and underpinned by stereotyping (on the basis of shared characteristics) can no longer be held to be true</a:t>
            </a:r>
          </a:p>
          <a:p>
            <a:r>
              <a:rPr lang="en-US" dirty="0" smtClean="0"/>
              <a:t>Account needs to be taken of the subjective experience of the individual and recognition of the affective component of </a:t>
            </a:r>
            <a:r>
              <a:rPr lang="en-US" dirty="0" err="1" smtClean="0"/>
              <a:t>marginalisation</a:t>
            </a:r>
            <a:r>
              <a:rPr lang="en-US" dirty="0" smtClean="0"/>
              <a:t> – it encompasses not only a state but feelings about that state and may be specific to only aspects of a person’s life and transient – it is dependent upon how individuals interpret their life experiences</a:t>
            </a:r>
          </a:p>
          <a:p>
            <a:r>
              <a:rPr lang="en-US" dirty="0" smtClean="0"/>
              <a:t>As such, public policy needs to adopt a much more nuanced and more </a:t>
            </a:r>
            <a:r>
              <a:rPr lang="en-US" dirty="0" err="1" smtClean="0"/>
              <a:t>individualised</a:t>
            </a:r>
            <a:r>
              <a:rPr lang="en-US" dirty="0" smtClean="0"/>
              <a:t> approach to understanding and addressing the issues which create and arise from </a:t>
            </a:r>
            <a:r>
              <a:rPr lang="en-US" dirty="0" err="1" smtClean="0"/>
              <a:t>marginalisation</a:t>
            </a:r>
            <a:r>
              <a:rPr lang="en-US" dirty="0" smtClean="0"/>
              <a:t> </a:t>
            </a:r>
          </a:p>
          <a:p>
            <a:endParaRPr lang="en-US" dirty="0"/>
          </a:p>
        </p:txBody>
      </p:sp>
    </p:spTree>
    <p:extLst>
      <p:ext uri="{BB962C8B-B14F-4D97-AF65-F5344CB8AC3E}">
        <p14:creationId xmlns:p14="http://schemas.microsoft.com/office/powerpoint/2010/main" val="23104164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a:t>Ainscow</a:t>
            </a:r>
            <a:r>
              <a:rPr lang="en-US" dirty="0"/>
              <a:t>, M., Booth, T., &amp; Dyson, A. (2006a). </a:t>
            </a:r>
            <a:r>
              <a:rPr lang="en-US" i="1" dirty="0"/>
              <a:t>Improving Schools, Developing Inclusion</a:t>
            </a:r>
            <a:r>
              <a:rPr lang="en-US" dirty="0"/>
              <a:t>. London: </a:t>
            </a:r>
            <a:r>
              <a:rPr lang="en-US" dirty="0" err="1"/>
              <a:t>Routledge</a:t>
            </a:r>
            <a:r>
              <a:rPr lang="en-US" dirty="0" smtClean="0"/>
              <a:t>.</a:t>
            </a:r>
          </a:p>
          <a:p>
            <a:r>
              <a:rPr lang="en-US" dirty="0"/>
              <a:t>Ball, S. J. (2012). </a:t>
            </a:r>
            <a:r>
              <a:rPr lang="en-US" i="1" dirty="0"/>
              <a:t>Foucault, Power and Education</a:t>
            </a:r>
            <a:r>
              <a:rPr lang="en-US" dirty="0"/>
              <a:t>. London: </a:t>
            </a:r>
            <a:r>
              <a:rPr lang="en-US" dirty="0" err="1"/>
              <a:t>Routledge</a:t>
            </a:r>
            <a:r>
              <a:rPr lang="en-US" dirty="0" smtClean="0"/>
              <a:t>.</a:t>
            </a:r>
          </a:p>
          <a:p>
            <a:r>
              <a:rPr lang="en-US" dirty="0" smtClean="0"/>
              <a:t>Berg</a:t>
            </a:r>
            <a:r>
              <a:rPr lang="en-US" dirty="0"/>
              <a:t>, K. (2010). Negotiating Identity: conflicts between the agency of the student and the official diagnosis of social workers and teachers. </a:t>
            </a:r>
            <a:r>
              <a:rPr lang="en-US" i="1" dirty="0"/>
              <a:t>European Educational Research Journal, 9</a:t>
            </a:r>
            <a:r>
              <a:rPr lang="en-US" dirty="0"/>
              <a:t>(2), 164-176. </a:t>
            </a:r>
            <a:endParaRPr lang="en-US" dirty="0" smtClean="0"/>
          </a:p>
          <a:p>
            <a:r>
              <a:rPr lang="en-US" dirty="0"/>
              <a:t>Blackburn, C., Carpenter, B., &amp; </a:t>
            </a:r>
            <a:r>
              <a:rPr lang="en-US" dirty="0" err="1"/>
              <a:t>Egerton</a:t>
            </a:r>
            <a:r>
              <a:rPr lang="en-US" dirty="0"/>
              <a:t>, J. (2010). Shaping the Future for Children with </a:t>
            </a:r>
            <a:r>
              <a:rPr lang="en-US" dirty="0" err="1"/>
              <a:t>Foetal</a:t>
            </a:r>
            <a:r>
              <a:rPr lang="en-US" dirty="0"/>
              <a:t> Alcohol Spectrum Disorders. </a:t>
            </a:r>
            <a:r>
              <a:rPr lang="en-US" i="1" dirty="0"/>
              <a:t>Support for Learning, 25</a:t>
            </a:r>
            <a:r>
              <a:rPr lang="en-US" dirty="0"/>
              <a:t>(3), 139-145. </a:t>
            </a:r>
            <a:endParaRPr lang="en-US" dirty="0" smtClean="0"/>
          </a:p>
          <a:p>
            <a:r>
              <a:rPr lang="en-US" dirty="0"/>
              <a:t>Booth, T., &amp; </a:t>
            </a:r>
            <a:r>
              <a:rPr lang="en-US" dirty="0" err="1"/>
              <a:t>Ainscow</a:t>
            </a:r>
            <a:r>
              <a:rPr lang="en-US" dirty="0"/>
              <a:t>, M. (1998). </a:t>
            </a:r>
            <a:r>
              <a:rPr lang="en-US" i="1" dirty="0"/>
              <a:t>From them to us</a:t>
            </a:r>
            <a:r>
              <a:rPr lang="en-US" dirty="0"/>
              <a:t>. London: </a:t>
            </a:r>
            <a:r>
              <a:rPr lang="en-US" dirty="0" err="1"/>
              <a:t>Routledge</a:t>
            </a:r>
            <a:r>
              <a:rPr lang="en-US" dirty="0"/>
              <a:t>.</a:t>
            </a:r>
          </a:p>
          <a:p>
            <a:pPr marL="0" indent="0">
              <a:buNone/>
            </a:pPr>
            <a:endParaRPr lang="en-GB" dirty="0"/>
          </a:p>
          <a:p>
            <a:endParaRPr lang="en-GB" dirty="0"/>
          </a:p>
          <a:p>
            <a:endParaRPr lang="en-GB" dirty="0"/>
          </a:p>
          <a:p>
            <a:endParaRPr lang="en-GB" dirty="0"/>
          </a:p>
          <a:p>
            <a:endParaRPr lang="en-GB" dirty="0"/>
          </a:p>
          <a:p>
            <a:endParaRPr lang="en-US" dirty="0"/>
          </a:p>
        </p:txBody>
      </p:sp>
    </p:spTree>
    <p:extLst>
      <p:ext uri="{BB962C8B-B14F-4D97-AF65-F5344CB8AC3E}">
        <p14:creationId xmlns:p14="http://schemas.microsoft.com/office/powerpoint/2010/main" val="1054225249"/>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a:bodyPr>
          <a:lstStyle/>
          <a:p>
            <a:r>
              <a:rPr lang="en-US" sz="1600" dirty="0" err="1"/>
              <a:t>Bottrell</a:t>
            </a:r>
            <a:r>
              <a:rPr lang="en-US" sz="1600" dirty="0"/>
              <a:t>, D. (2007). Resistance, Resilience and Social Identities: Reframing ‘Problem Youth’ and the Problem of Schooling. </a:t>
            </a:r>
            <a:r>
              <a:rPr lang="en-US" sz="1600" i="1" dirty="0"/>
              <a:t>Journal of Youth Studies, 10</a:t>
            </a:r>
            <a:r>
              <a:rPr lang="en-US" sz="1600" dirty="0"/>
              <a:t>(5), 597-616. </a:t>
            </a:r>
          </a:p>
          <a:p>
            <a:r>
              <a:rPr lang="en-US" sz="1600" dirty="0" smtClean="0"/>
              <a:t>Bourdieu</a:t>
            </a:r>
            <a:r>
              <a:rPr lang="en-US" sz="1600" dirty="0"/>
              <a:t>, P. (1972). </a:t>
            </a:r>
            <a:r>
              <a:rPr lang="en-US" sz="1600" i="1" dirty="0"/>
              <a:t>Outline of a Theory of Practice</a:t>
            </a:r>
            <a:r>
              <a:rPr lang="en-US" sz="1600" dirty="0"/>
              <a:t>: Cambridge University Press</a:t>
            </a:r>
            <a:r>
              <a:rPr lang="en-US" sz="1600" dirty="0" smtClean="0"/>
              <a:t>.</a:t>
            </a:r>
          </a:p>
          <a:p>
            <a:r>
              <a:rPr lang="en-US" sz="1600" dirty="0"/>
              <a:t>Brann-Barrett, M. T. (2011). Same landscape, different lens: variations in young people's socio-economic experiences and perceptions in their disadvantaged working-class community. </a:t>
            </a:r>
            <a:r>
              <a:rPr lang="en-US" sz="1600" i="1" dirty="0"/>
              <a:t>Journal of Youth Studies, 14</a:t>
            </a:r>
            <a:r>
              <a:rPr lang="en-US" sz="1600" dirty="0"/>
              <a:t>(3), 261-278. </a:t>
            </a:r>
            <a:endParaRPr lang="en-GB" sz="1600" dirty="0"/>
          </a:p>
          <a:p>
            <a:r>
              <a:rPr lang="en-US" sz="1600" dirty="0"/>
              <a:t>Bright, N. G. (2011). ‘Non-servile Virtuosi’ in Insubordinate Spaces: school disaffection, refusal and resistance in a former English coalfield. </a:t>
            </a:r>
            <a:r>
              <a:rPr lang="en-US" sz="1600" i="1" dirty="0"/>
              <a:t>European Educational Research Journal, 10</a:t>
            </a:r>
            <a:r>
              <a:rPr lang="en-US" sz="1600" dirty="0"/>
              <a:t>(4), 502-515. </a:t>
            </a:r>
            <a:endParaRPr lang="en-GB" sz="1600" dirty="0"/>
          </a:p>
          <a:p>
            <a:r>
              <a:rPr lang="en-US" sz="1600" dirty="0" smtClean="0"/>
              <a:t>Carter</a:t>
            </a:r>
            <a:r>
              <a:rPr lang="en-US" sz="1600" dirty="0"/>
              <a:t>-Wall, C., &amp; Whitfield, G. (2012). The Role of Aspirations, Attitudes and </a:t>
            </a:r>
            <a:r>
              <a:rPr lang="en-US" sz="1600" dirty="0" err="1"/>
              <a:t>Behaviour</a:t>
            </a:r>
            <a:r>
              <a:rPr lang="en-US" sz="1600" dirty="0"/>
              <a:t> in Closing the Educational Attainment Gap </a:t>
            </a:r>
            <a:r>
              <a:rPr lang="en-US" sz="1600" i="1" dirty="0"/>
              <a:t>Round-Up</a:t>
            </a:r>
            <a:r>
              <a:rPr lang="en-US" sz="1600" dirty="0"/>
              <a:t>. York: Joseph </a:t>
            </a:r>
            <a:r>
              <a:rPr lang="en-US" sz="1600" dirty="0" err="1"/>
              <a:t>Rowntree</a:t>
            </a:r>
            <a:r>
              <a:rPr lang="en-US" sz="1600" dirty="0"/>
              <a:t> Foundation </a:t>
            </a:r>
            <a:endParaRPr lang="en-US" sz="1600" dirty="0" smtClean="0"/>
          </a:p>
          <a:p>
            <a:endParaRPr lang="en-GB" dirty="0"/>
          </a:p>
          <a:p>
            <a:endParaRPr lang="en-US" dirty="0" smtClean="0"/>
          </a:p>
        </p:txBody>
      </p:sp>
    </p:spTree>
    <p:extLst>
      <p:ext uri="{BB962C8B-B14F-4D97-AF65-F5344CB8AC3E}">
        <p14:creationId xmlns:p14="http://schemas.microsoft.com/office/powerpoint/2010/main" val="121534381"/>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Children in Scotland. (2010). Taking looked after children's views into account on a day-to-day level: the perceptions and experiences of children and social workers. In J. </a:t>
            </a:r>
            <a:r>
              <a:rPr lang="en-US" dirty="0" err="1"/>
              <a:t>Rix</a:t>
            </a:r>
            <a:r>
              <a:rPr lang="en-US" dirty="0"/>
              <a:t>, M. </a:t>
            </a:r>
            <a:r>
              <a:rPr lang="en-US" dirty="0" err="1"/>
              <a:t>Nind</a:t>
            </a:r>
            <a:r>
              <a:rPr lang="en-US" dirty="0"/>
              <a:t>, K. Sheehy, K. Simmons &amp; C. Walsh (Eds.), </a:t>
            </a:r>
            <a:r>
              <a:rPr lang="en-US" i="1" dirty="0"/>
              <a:t>Equality, Participation and Inclusion</a:t>
            </a:r>
            <a:r>
              <a:rPr lang="en-US" dirty="0"/>
              <a:t> (pp. 286-294). London: The Open University.</a:t>
            </a:r>
            <a:endParaRPr lang="en-GB" dirty="0"/>
          </a:p>
          <a:p>
            <a:r>
              <a:rPr lang="en-US" dirty="0" err="1" smtClean="0"/>
              <a:t>Condly</a:t>
            </a:r>
            <a:r>
              <a:rPr lang="en-US" dirty="0"/>
              <a:t>, S., J. (2006). Resilience in Children: A Review of Literature With Implications for Education. </a:t>
            </a:r>
            <a:r>
              <a:rPr lang="en-US" i="1" dirty="0"/>
              <a:t>Urban Education, 41</a:t>
            </a:r>
            <a:r>
              <a:rPr lang="en-US" dirty="0"/>
              <a:t>, 211-236. </a:t>
            </a:r>
            <a:endParaRPr lang="en-GB" dirty="0"/>
          </a:p>
          <a:p>
            <a:r>
              <a:rPr lang="en-US" dirty="0" smtClean="0"/>
              <a:t>Cooper</a:t>
            </a:r>
            <a:r>
              <a:rPr lang="en-US" dirty="0"/>
              <a:t>, P. (2008). Nurturing attachment in school: contemporary perspectives on social, emotional and </a:t>
            </a:r>
            <a:r>
              <a:rPr lang="en-US" dirty="0" err="1"/>
              <a:t>behavioural</a:t>
            </a:r>
            <a:r>
              <a:rPr lang="en-US" dirty="0"/>
              <a:t> difficulties. </a:t>
            </a:r>
            <a:r>
              <a:rPr lang="en-US" i="1" dirty="0"/>
              <a:t>Pastoral Care in Education, 26</a:t>
            </a:r>
            <a:r>
              <a:rPr lang="en-US" dirty="0"/>
              <a:t>(1), 13–22. </a:t>
            </a:r>
            <a:endParaRPr lang="en-GB" dirty="0"/>
          </a:p>
          <a:p>
            <a:r>
              <a:rPr lang="en-US" dirty="0"/>
              <a:t>Department for Education. (2013). </a:t>
            </a:r>
            <a:r>
              <a:rPr lang="en-US" i="1" dirty="0"/>
              <a:t>Raising the Achievement of Disadvantaged Children</a:t>
            </a:r>
            <a:r>
              <a:rPr lang="en-US" dirty="0"/>
              <a:t>.  London: Department for Education.</a:t>
            </a:r>
            <a:endParaRPr lang="en-GB" dirty="0"/>
          </a:p>
          <a:p>
            <a:r>
              <a:rPr lang="en-US" dirty="0" err="1"/>
              <a:t>Deuchar</a:t>
            </a:r>
            <a:r>
              <a:rPr lang="en-US" dirty="0"/>
              <a:t>, R. (2009). </a:t>
            </a:r>
            <a:r>
              <a:rPr lang="en-US" i="1" dirty="0"/>
              <a:t>Gangs, </a:t>
            </a:r>
            <a:r>
              <a:rPr lang="en-US" i="1" dirty="0" err="1"/>
              <a:t>marginalised</a:t>
            </a:r>
            <a:r>
              <a:rPr lang="en-US" i="1" dirty="0"/>
              <a:t> youth and social capital</a:t>
            </a:r>
            <a:r>
              <a:rPr lang="en-US" dirty="0"/>
              <a:t>. Edinburgh: Dunedin Press</a:t>
            </a:r>
            <a:r>
              <a:rPr lang="en-US" dirty="0" smtClean="0"/>
              <a:t>.</a:t>
            </a:r>
          </a:p>
          <a:p>
            <a:endParaRPr lang="en-GB" dirty="0"/>
          </a:p>
          <a:p>
            <a:endParaRPr lang="en-US" dirty="0" smtClean="0"/>
          </a:p>
        </p:txBody>
      </p:sp>
    </p:spTree>
    <p:extLst>
      <p:ext uri="{BB962C8B-B14F-4D97-AF65-F5344CB8AC3E}">
        <p14:creationId xmlns:p14="http://schemas.microsoft.com/office/powerpoint/2010/main" val="41571928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85000" lnSpcReduction="10000"/>
          </a:bodyPr>
          <a:lstStyle/>
          <a:p>
            <a:r>
              <a:rPr lang="en-US" dirty="0" err="1"/>
              <a:t>Dronkers</a:t>
            </a:r>
            <a:r>
              <a:rPr lang="en-US" dirty="0"/>
              <a:t>, J., &amp; Van der </a:t>
            </a:r>
            <a:r>
              <a:rPr lang="en-US" dirty="0" err="1"/>
              <a:t>Velden</a:t>
            </a:r>
            <a:r>
              <a:rPr lang="en-US" dirty="0"/>
              <a:t>, R. (2012). Why are Migrant Students Better Off in Certain Types of Educational Systems or Schools than in Others? </a:t>
            </a:r>
            <a:r>
              <a:rPr lang="en-US" i="1" dirty="0"/>
              <a:t>European Educational Research Journal, 11</a:t>
            </a:r>
            <a:r>
              <a:rPr lang="en-US" dirty="0"/>
              <a:t>(1), 11-44. </a:t>
            </a:r>
            <a:endParaRPr lang="en-GB" dirty="0"/>
          </a:p>
          <a:p>
            <a:r>
              <a:rPr lang="en-US" dirty="0" err="1" smtClean="0"/>
              <a:t>Dweck</a:t>
            </a:r>
            <a:r>
              <a:rPr lang="en-US" dirty="0"/>
              <a:t>, C. S. (2000). </a:t>
            </a:r>
            <a:r>
              <a:rPr lang="en-US" i="1" dirty="0"/>
              <a:t>Self-Theories: Their Role in Motivation, Personality, and Development</a:t>
            </a:r>
            <a:r>
              <a:rPr lang="en-US" dirty="0"/>
              <a:t>. Philadelphia: Psychology Press.</a:t>
            </a:r>
            <a:endParaRPr lang="en-GB" dirty="0"/>
          </a:p>
          <a:p>
            <a:r>
              <a:rPr lang="en-US" dirty="0" err="1"/>
              <a:t>Dweck</a:t>
            </a:r>
            <a:r>
              <a:rPr lang="en-US" dirty="0"/>
              <a:t>, C. S. (2002). Motivational Processes affecting Learning. In A. Pollard (Ed.), </a:t>
            </a:r>
            <a:r>
              <a:rPr lang="en-US" i="1" dirty="0"/>
              <a:t>Readings for Reflective Teaching</a:t>
            </a:r>
            <a:r>
              <a:rPr lang="en-US" dirty="0"/>
              <a:t> (pp. 118-120). London: Continuum.</a:t>
            </a:r>
            <a:endParaRPr lang="en-GB" dirty="0"/>
          </a:p>
          <a:p>
            <a:r>
              <a:rPr lang="en-US" dirty="0" err="1"/>
              <a:t>Dweck</a:t>
            </a:r>
            <a:r>
              <a:rPr lang="en-US" dirty="0"/>
              <a:t>, C. S. (2006). </a:t>
            </a:r>
            <a:r>
              <a:rPr lang="en-US" i="1" dirty="0"/>
              <a:t>Mindset: The New Psychology of Success</a:t>
            </a:r>
            <a:r>
              <a:rPr lang="en-US" dirty="0"/>
              <a:t>. New York: Random House.</a:t>
            </a:r>
            <a:endParaRPr lang="en-GB" dirty="0"/>
          </a:p>
          <a:p>
            <a:r>
              <a:rPr lang="en-US" dirty="0" err="1"/>
              <a:t>Dweck</a:t>
            </a:r>
            <a:r>
              <a:rPr lang="en-US" dirty="0"/>
              <a:t>, C. S., &amp; Elliot, E. S. (1983). Achievement Motivation. In E. M. Hetherington (Ed.), </a:t>
            </a:r>
            <a:r>
              <a:rPr lang="en-US" i="1" dirty="0"/>
              <a:t>Socialization, Personality and Social Development</a:t>
            </a:r>
            <a:r>
              <a:rPr lang="en-US" dirty="0"/>
              <a:t> (Vol. 1V, pp. 643-692). New York: Wiley</a:t>
            </a:r>
            <a:r>
              <a:rPr lang="en-US" dirty="0" smtClean="0"/>
              <a:t>.</a:t>
            </a:r>
            <a:endParaRPr lang="en-GB" dirty="0"/>
          </a:p>
        </p:txBody>
      </p:sp>
    </p:spTree>
    <p:extLst>
      <p:ext uri="{BB962C8B-B14F-4D97-AF65-F5344CB8AC3E}">
        <p14:creationId xmlns:p14="http://schemas.microsoft.com/office/powerpoint/2010/main" val="37478545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7500" lnSpcReduction="20000"/>
          </a:bodyPr>
          <a:lstStyle/>
          <a:p>
            <a:r>
              <a:rPr lang="en-US" dirty="0" err="1"/>
              <a:t>Frisen</a:t>
            </a:r>
            <a:r>
              <a:rPr lang="en-US" dirty="0"/>
              <a:t>, A., Hasselblad, T., &amp; </a:t>
            </a:r>
            <a:r>
              <a:rPr lang="en-US" dirty="0" err="1"/>
              <a:t>Holmqvist</a:t>
            </a:r>
            <a:r>
              <a:rPr lang="en-US" dirty="0"/>
              <a:t>, K. (2012). What Actually Makes Bullying Stop? Reports from Former Victims. </a:t>
            </a:r>
            <a:r>
              <a:rPr lang="en-US" i="1" dirty="0"/>
              <a:t>Journal of Adolescence, 35</a:t>
            </a:r>
            <a:r>
              <a:rPr lang="en-US" dirty="0"/>
              <a:t>(4), 981-990. </a:t>
            </a:r>
            <a:endParaRPr lang="en-GB" dirty="0"/>
          </a:p>
          <a:p>
            <a:r>
              <a:rPr lang="en-US" dirty="0" err="1" smtClean="0"/>
              <a:t>Hakala</a:t>
            </a:r>
            <a:r>
              <a:rPr lang="en-US" dirty="0"/>
              <a:t>, K. (2010). Discourses on Inclusion, Citizenship and Categorizations of ‘Special’ in Education Policy: the case of negotiating change in the governing of vocational special needs education in Finland. </a:t>
            </a:r>
            <a:r>
              <a:rPr lang="en-US" i="1" dirty="0"/>
              <a:t>European Educational Research Journal, 9</a:t>
            </a:r>
            <a:r>
              <a:rPr lang="en-US" dirty="0"/>
              <a:t>(2), 269-283. </a:t>
            </a:r>
            <a:endParaRPr lang="en-GB" dirty="0"/>
          </a:p>
          <a:p>
            <a:r>
              <a:rPr lang="en-US" dirty="0"/>
              <a:t>Hansen, J. H. (2012). Limits to inclusion. </a:t>
            </a:r>
            <a:r>
              <a:rPr lang="en-US" i="1" dirty="0"/>
              <a:t>International Journal of Inclusive Education, 16</a:t>
            </a:r>
            <a:r>
              <a:rPr lang="en-US" dirty="0"/>
              <a:t>(1), 89-98. </a:t>
            </a:r>
            <a:endParaRPr lang="en-GB" dirty="0"/>
          </a:p>
          <a:p>
            <a:r>
              <a:rPr lang="en-US" dirty="0"/>
              <a:t>Hirsch, D. (2007). </a:t>
            </a:r>
            <a:r>
              <a:rPr lang="en-US" i="1" dirty="0"/>
              <a:t>Experiences of poverty and educational disadvantage</a:t>
            </a:r>
            <a:r>
              <a:rPr lang="en-US" dirty="0"/>
              <a:t>. York: Joseph </a:t>
            </a:r>
            <a:r>
              <a:rPr lang="en-US" dirty="0" err="1"/>
              <a:t>Rowntree</a:t>
            </a:r>
            <a:r>
              <a:rPr lang="en-US" dirty="0"/>
              <a:t> Foundation.</a:t>
            </a:r>
            <a:endParaRPr lang="en-GB" dirty="0"/>
          </a:p>
          <a:p>
            <a:r>
              <a:rPr lang="en-US" dirty="0" err="1"/>
              <a:t>Hjörne</a:t>
            </a:r>
            <a:r>
              <a:rPr lang="en-US" dirty="0"/>
              <a:t>, E., &amp; </a:t>
            </a:r>
            <a:r>
              <a:rPr lang="en-US" dirty="0" err="1"/>
              <a:t>Säljö</a:t>
            </a:r>
            <a:r>
              <a:rPr lang="en-US" dirty="0"/>
              <a:t>, R. (2013). Institutional Labeling and pupil careers: Negotiating Identities of Children who do not fit in. In T. Cole, H. Daniels &amp; J. </a:t>
            </a:r>
            <a:r>
              <a:rPr lang="en-US" dirty="0" err="1"/>
              <a:t>Visser</a:t>
            </a:r>
            <a:r>
              <a:rPr lang="en-US" dirty="0"/>
              <a:t> (Eds.), </a:t>
            </a:r>
            <a:r>
              <a:rPr lang="en-US" i="1" dirty="0"/>
              <a:t>The </a:t>
            </a:r>
            <a:r>
              <a:rPr lang="en-US" i="1" dirty="0" err="1"/>
              <a:t>Routledge</a:t>
            </a:r>
            <a:r>
              <a:rPr lang="en-US" i="1" dirty="0"/>
              <a:t> International Companion to Emotional and </a:t>
            </a:r>
            <a:r>
              <a:rPr lang="en-US" i="1" dirty="0" err="1"/>
              <a:t>Behavioural</a:t>
            </a:r>
            <a:r>
              <a:rPr lang="en-US" i="1" dirty="0"/>
              <a:t> Difficulties [</a:t>
            </a:r>
            <a:r>
              <a:rPr lang="en-US" i="1" dirty="0" err="1"/>
              <a:t>Routledge</a:t>
            </a:r>
            <a:r>
              <a:rPr lang="en-US" i="1" dirty="0"/>
              <a:t> Handbook] </a:t>
            </a:r>
            <a:r>
              <a:rPr lang="en-US" dirty="0"/>
              <a:t>(pp. 40-47). London: </a:t>
            </a:r>
            <a:r>
              <a:rPr lang="en-US" dirty="0" err="1"/>
              <a:t>Routledge</a:t>
            </a:r>
            <a:r>
              <a:rPr lang="en-US" dirty="0" smtClean="0"/>
              <a:t>.</a:t>
            </a:r>
          </a:p>
          <a:p>
            <a:endParaRPr lang="en-GB" dirty="0"/>
          </a:p>
          <a:p>
            <a:endParaRPr lang="en-GB" dirty="0"/>
          </a:p>
        </p:txBody>
      </p:sp>
    </p:spTree>
    <p:extLst>
      <p:ext uri="{BB962C8B-B14F-4D97-AF65-F5344CB8AC3E}">
        <p14:creationId xmlns:p14="http://schemas.microsoft.com/office/powerpoint/2010/main" val="12095925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7500" lnSpcReduction="20000"/>
          </a:bodyPr>
          <a:lstStyle/>
          <a:p>
            <a:r>
              <a:rPr lang="en-US" dirty="0" err="1"/>
              <a:t>Holligan</a:t>
            </a:r>
            <a:r>
              <a:rPr lang="en-US" dirty="0"/>
              <a:t>, C. (2013, 18th Oct 2103). Jail punishes children with pain of separation.</a:t>
            </a:r>
            <a:r>
              <a:rPr lang="en-US" i="1" dirty="0"/>
              <a:t> The Scotsman</a:t>
            </a:r>
            <a:r>
              <a:rPr lang="en-US" dirty="0"/>
              <a:t>. </a:t>
            </a:r>
            <a:endParaRPr lang="en-GB" dirty="0" smtClean="0"/>
          </a:p>
          <a:p>
            <a:r>
              <a:rPr lang="en-US" dirty="0" err="1" smtClean="0"/>
              <a:t>Khon</a:t>
            </a:r>
            <a:r>
              <a:rPr lang="en-US" dirty="0"/>
              <a:t>, A. (1999). </a:t>
            </a:r>
            <a:r>
              <a:rPr lang="en-US" i="1" dirty="0"/>
              <a:t>Punished with Rewards: The Trouble with Gold St*</a:t>
            </a:r>
            <a:r>
              <a:rPr lang="en-US" i="1" dirty="0" err="1"/>
              <a:t>rs</a:t>
            </a:r>
            <a:r>
              <a:rPr lang="en-US" i="1" dirty="0"/>
              <a:t>, Incentive Plans, A's, Praise, and Other Bribes</a:t>
            </a:r>
            <a:r>
              <a:rPr lang="en-US" dirty="0"/>
              <a:t>. New York: Houghton Mifflin Company.</a:t>
            </a:r>
            <a:endParaRPr lang="en-GB" dirty="0"/>
          </a:p>
          <a:p>
            <a:r>
              <a:rPr lang="en-US" dirty="0" err="1"/>
              <a:t>Kolar</a:t>
            </a:r>
            <a:r>
              <a:rPr lang="en-US" dirty="0"/>
              <a:t>, K. (2011). Resilience: Revisiting the Concept and its Utility for Social Research. </a:t>
            </a:r>
            <a:r>
              <a:rPr lang="en-US" i="1" dirty="0"/>
              <a:t>International Journal of Mental Health Addiction, 9</a:t>
            </a:r>
            <a:r>
              <a:rPr lang="en-US" dirty="0"/>
              <a:t>, 421-433. </a:t>
            </a:r>
            <a:endParaRPr lang="en-GB" dirty="0"/>
          </a:p>
          <a:p>
            <a:r>
              <a:rPr lang="en-US" dirty="0"/>
              <a:t>Lloyd, C. (2008). Removing barriers to achievement: A strategy for inclusion or exclusion? </a:t>
            </a:r>
            <a:r>
              <a:rPr lang="en-US" i="1" dirty="0"/>
              <a:t>International Journal of Inclusive Education, 12</a:t>
            </a:r>
            <a:r>
              <a:rPr lang="en-US" dirty="0"/>
              <a:t>(2), 221-236. </a:t>
            </a:r>
            <a:endParaRPr lang="en-US" dirty="0" smtClean="0"/>
          </a:p>
          <a:p>
            <a:r>
              <a:rPr lang="en-US" dirty="0"/>
              <a:t>MacLeod, G. (2013). How children and young people with Emotional and </a:t>
            </a:r>
            <a:r>
              <a:rPr lang="en-US" dirty="0" err="1"/>
              <a:t>Behavioural</a:t>
            </a:r>
            <a:r>
              <a:rPr lang="en-US" dirty="0"/>
              <a:t> Difficulties see themselves. In T. Cole, H. Daniels &amp; J. </a:t>
            </a:r>
            <a:r>
              <a:rPr lang="en-US" dirty="0" err="1"/>
              <a:t>Visser</a:t>
            </a:r>
            <a:r>
              <a:rPr lang="en-US" dirty="0"/>
              <a:t> (Eds.), </a:t>
            </a:r>
            <a:r>
              <a:rPr lang="en-US" i="1" dirty="0"/>
              <a:t>The </a:t>
            </a:r>
            <a:r>
              <a:rPr lang="en-US" i="1" dirty="0" err="1"/>
              <a:t>Routledge</a:t>
            </a:r>
            <a:r>
              <a:rPr lang="en-US" i="1" dirty="0"/>
              <a:t> International Companion to Emotional and </a:t>
            </a:r>
            <a:r>
              <a:rPr lang="en-US" i="1" dirty="0" err="1"/>
              <a:t>Behavioural</a:t>
            </a:r>
            <a:r>
              <a:rPr lang="en-US" i="1" dirty="0"/>
              <a:t> Difficulties [</a:t>
            </a:r>
            <a:r>
              <a:rPr lang="en-US" i="1" dirty="0" err="1"/>
              <a:t>Routledge</a:t>
            </a:r>
            <a:r>
              <a:rPr lang="en-US" i="1" dirty="0"/>
              <a:t> Handbook]</a:t>
            </a:r>
            <a:r>
              <a:rPr lang="en-US" dirty="0"/>
              <a:t> (pp. 68-74). London: </a:t>
            </a:r>
            <a:r>
              <a:rPr lang="en-US" dirty="0" err="1" smtClean="0"/>
              <a:t>Routledge</a:t>
            </a:r>
            <a:endParaRPr lang="en-GB" dirty="0"/>
          </a:p>
          <a:p>
            <a:endParaRPr lang="en-GB" dirty="0"/>
          </a:p>
        </p:txBody>
      </p:sp>
    </p:spTree>
    <p:extLst>
      <p:ext uri="{BB962C8B-B14F-4D97-AF65-F5344CB8AC3E}">
        <p14:creationId xmlns:p14="http://schemas.microsoft.com/office/powerpoint/2010/main" val="28908525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85000" lnSpcReduction="10000"/>
          </a:bodyPr>
          <a:lstStyle/>
          <a:p>
            <a:r>
              <a:rPr lang="en-US" dirty="0" err="1" smtClean="0"/>
              <a:t>Messiou</a:t>
            </a:r>
            <a:r>
              <a:rPr lang="en-US" dirty="0"/>
              <a:t>, K. (2012). Collaborating with children in exploring </a:t>
            </a:r>
            <a:r>
              <a:rPr lang="en-US" dirty="0" err="1"/>
              <a:t>marginalisation</a:t>
            </a:r>
            <a:r>
              <a:rPr lang="en-US" dirty="0"/>
              <a:t>: an approach to inclusive education. </a:t>
            </a:r>
            <a:r>
              <a:rPr lang="en-US" i="1" dirty="0"/>
              <a:t>International Journal of Inclusive Education, 16</a:t>
            </a:r>
            <a:r>
              <a:rPr lang="en-US" dirty="0"/>
              <a:t>(12), 1311-1322. </a:t>
            </a:r>
            <a:endParaRPr lang="en-GB" dirty="0"/>
          </a:p>
          <a:p>
            <a:r>
              <a:rPr lang="en-US" dirty="0" err="1"/>
              <a:t>Mowat</a:t>
            </a:r>
            <a:r>
              <a:rPr lang="en-US" dirty="0"/>
              <a:t>, J.G. (2010). The inclusion of pupils perceived as having SEBD: Affordances and Constraints. </a:t>
            </a:r>
            <a:r>
              <a:rPr lang="en-US" i="1" dirty="0"/>
              <a:t>International Journal of Inclusive Education, 14</a:t>
            </a:r>
            <a:r>
              <a:rPr lang="en-US" dirty="0"/>
              <a:t>(6), 631-648. </a:t>
            </a:r>
            <a:endParaRPr lang="en-GB" dirty="0"/>
          </a:p>
          <a:p>
            <a:r>
              <a:rPr lang="en-US" dirty="0"/>
              <a:t>Munn, P., &amp; Lloyd, G. (2005). Exclusion and excluded pupils. </a:t>
            </a:r>
            <a:r>
              <a:rPr lang="en-US" i="1" dirty="0"/>
              <a:t>British Educational Research Journal, 31</a:t>
            </a:r>
            <a:r>
              <a:rPr lang="en-US" dirty="0"/>
              <a:t>(2), 205-251. </a:t>
            </a:r>
            <a:endParaRPr lang="en-GB" dirty="0"/>
          </a:p>
          <a:p>
            <a:r>
              <a:rPr lang="en-US" dirty="0" err="1"/>
              <a:t>Öhrn</a:t>
            </a:r>
            <a:r>
              <a:rPr lang="en-US" dirty="0"/>
              <a:t>, E. (2012). Urban Education and Segregation: the responses from young people. </a:t>
            </a:r>
            <a:r>
              <a:rPr lang="en-US" i="1" dirty="0"/>
              <a:t>European Educational Research Journal, 11</a:t>
            </a:r>
            <a:r>
              <a:rPr lang="en-US" dirty="0"/>
              <a:t>(1), 45-57. </a:t>
            </a:r>
            <a:endParaRPr lang="en-GB" dirty="0"/>
          </a:p>
          <a:p>
            <a:r>
              <a:rPr lang="en-US" dirty="0"/>
              <a:t>Olsson, C., A., Bond, L., Burns, J., M., </a:t>
            </a:r>
            <a:r>
              <a:rPr lang="en-US" dirty="0" err="1"/>
              <a:t>Vella-Brodrick</a:t>
            </a:r>
            <a:r>
              <a:rPr lang="en-US" dirty="0"/>
              <a:t>, D., A., &amp; Sawyer, S., M. (2003). Adolescent resilience: a concept analysis. </a:t>
            </a:r>
            <a:r>
              <a:rPr lang="en-US" i="1" dirty="0"/>
              <a:t>Journal of Adolescence, 26</a:t>
            </a:r>
            <a:r>
              <a:rPr lang="en-US" dirty="0"/>
              <a:t>, 1-11. </a:t>
            </a:r>
            <a:endParaRPr lang="en-GB" dirty="0"/>
          </a:p>
          <a:p>
            <a:endParaRPr lang="en-GB" dirty="0"/>
          </a:p>
        </p:txBody>
      </p:sp>
    </p:spTree>
    <p:extLst>
      <p:ext uri="{BB962C8B-B14F-4D97-AF65-F5344CB8AC3E}">
        <p14:creationId xmlns:p14="http://schemas.microsoft.com/office/powerpoint/2010/main" val="22729765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7500" lnSpcReduction="20000"/>
          </a:bodyPr>
          <a:lstStyle/>
          <a:p>
            <a:r>
              <a:rPr lang="en-US" dirty="0" err="1"/>
              <a:t>Orsati</a:t>
            </a:r>
            <a:r>
              <a:rPr lang="en-US" dirty="0"/>
              <a:t>, F. T., &amp; </a:t>
            </a:r>
            <a:r>
              <a:rPr lang="en-US" dirty="0" err="1"/>
              <a:t>Causton-Theoharis</a:t>
            </a:r>
            <a:r>
              <a:rPr lang="en-US" dirty="0"/>
              <a:t>, J. (2013). Challenging control: inclusive teachers’ and teaching assistants’ discourse on students with challenging </a:t>
            </a:r>
            <a:r>
              <a:rPr lang="en-US" dirty="0" err="1"/>
              <a:t>behaviour</a:t>
            </a:r>
            <a:r>
              <a:rPr lang="en-US" dirty="0"/>
              <a:t>. </a:t>
            </a:r>
            <a:r>
              <a:rPr lang="en-US" i="1" dirty="0"/>
              <a:t>International Journal of Inclusive Education, 17</a:t>
            </a:r>
            <a:r>
              <a:rPr lang="en-US" dirty="0"/>
              <a:t>(5), 507-525. </a:t>
            </a:r>
            <a:endParaRPr lang="en-GB" dirty="0"/>
          </a:p>
          <a:p>
            <a:r>
              <a:rPr lang="en-US" dirty="0" err="1"/>
              <a:t>Petrou</a:t>
            </a:r>
            <a:r>
              <a:rPr lang="en-US" dirty="0"/>
              <a:t>, A., </a:t>
            </a:r>
            <a:r>
              <a:rPr lang="en-US" dirty="0" err="1"/>
              <a:t>Angelides</a:t>
            </a:r>
            <a:r>
              <a:rPr lang="en-US" dirty="0"/>
              <a:t>, P., &amp; Leigh, J. (2009). Beyond the difference: from the margins to inclusion. </a:t>
            </a:r>
            <a:r>
              <a:rPr lang="en-US" i="1" dirty="0"/>
              <a:t>International Journal of Inclusive Education, 13</a:t>
            </a:r>
            <a:r>
              <a:rPr lang="en-US" dirty="0"/>
              <a:t>(5), 439-448. </a:t>
            </a:r>
            <a:endParaRPr lang="en-GB" dirty="0"/>
          </a:p>
          <a:p>
            <a:r>
              <a:rPr lang="en-US" dirty="0"/>
              <a:t>Policy First. (2012). </a:t>
            </a:r>
            <a:r>
              <a:rPr lang="en-US" i="1" dirty="0"/>
              <a:t>Breaking Down Barriers: How we can ensure no child’s educational success is limited by their socio-economic background </a:t>
            </a:r>
            <a:r>
              <a:rPr lang="en-US" dirty="0"/>
              <a:t>Policy First.</a:t>
            </a:r>
            <a:endParaRPr lang="en-GB" dirty="0"/>
          </a:p>
          <a:p>
            <a:r>
              <a:rPr lang="en-US" dirty="0"/>
              <a:t>Prince, E. J., &amp; </a:t>
            </a:r>
            <a:r>
              <a:rPr lang="en-US" dirty="0" err="1"/>
              <a:t>Hadwin</a:t>
            </a:r>
            <a:r>
              <a:rPr lang="en-US" dirty="0"/>
              <a:t>, J. (2013). The role of a sense of school belonging in understanding the effectiveness of inclusion of children with special educational needs. </a:t>
            </a:r>
            <a:r>
              <a:rPr lang="en-US" i="1" dirty="0"/>
              <a:t>International Journal of Inclusive Education, 17</a:t>
            </a:r>
            <a:r>
              <a:rPr lang="en-US" dirty="0"/>
              <a:t>(3), 238-262. </a:t>
            </a:r>
            <a:endParaRPr lang="en-GB" dirty="0"/>
          </a:p>
          <a:p>
            <a:r>
              <a:rPr lang="en-US" dirty="0" err="1"/>
              <a:t>Razer</a:t>
            </a:r>
            <a:r>
              <a:rPr lang="en-US" dirty="0"/>
              <a:t>, M., Friedman, V. J., &amp; </a:t>
            </a:r>
            <a:r>
              <a:rPr lang="en-US" dirty="0" err="1"/>
              <a:t>Warshofsky</a:t>
            </a:r>
            <a:r>
              <a:rPr lang="en-US" dirty="0"/>
              <a:t>, B. (2013). Schools as agents of social exclusion and inclusion.</a:t>
            </a:r>
            <a:r>
              <a:rPr lang="en-US" i="1" dirty="0"/>
              <a:t> International Journal of Inclusive Education, 17</a:t>
            </a:r>
            <a:r>
              <a:rPr lang="en-US" dirty="0"/>
              <a:t>(11), 1152-1170. </a:t>
            </a:r>
            <a:endParaRPr lang="en-GB" dirty="0"/>
          </a:p>
          <a:p>
            <a:endParaRPr lang="en-GB" dirty="0"/>
          </a:p>
        </p:txBody>
      </p:sp>
    </p:spTree>
    <p:extLst>
      <p:ext uri="{BB962C8B-B14F-4D97-AF65-F5344CB8AC3E}">
        <p14:creationId xmlns:p14="http://schemas.microsoft.com/office/powerpoint/2010/main" val="4110416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Key Questions</a:t>
            </a:r>
            <a:endParaRPr lang="en-US" dirty="0"/>
          </a:p>
        </p:txBody>
      </p:sp>
      <p:sp>
        <p:nvSpPr>
          <p:cNvPr id="3" name="Content Placeholder 2"/>
          <p:cNvSpPr>
            <a:spLocks noGrp="1"/>
          </p:cNvSpPr>
          <p:nvPr>
            <p:ph idx="1"/>
          </p:nvPr>
        </p:nvSpPr>
        <p:spPr/>
        <p:txBody>
          <a:bodyPr>
            <a:normAutofit/>
          </a:bodyPr>
          <a:lstStyle/>
          <a:p>
            <a:r>
              <a:rPr lang="en-US" sz="2800" dirty="0" smtClean="0"/>
              <a:t>What does it mean to be </a:t>
            </a:r>
            <a:r>
              <a:rPr lang="en-US" sz="2800" dirty="0" err="1" smtClean="0"/>
              <a:t>marginalised</a:t>
            </a:r>
            <a:r>
              <a:rPr lang="en-US" sz="2800" dirty="0" smtClean="0"/>
              <a:t>?</a:t>
            </a:r>
          </a:p>
          <a:p>
            <a:r>
              <a:rPr lang="en-US" sz="2800" dirty="0" err="1" smtClean="0"/>
              <a:t>Marginalised</a:t>
            </a:r>
            <a:r>
              <a:rPr lang="en-US" sz="2800" dirty="0" smtClean="0"/>
              <a:t> from what?</a:t>
            </a:r>
            <a:endParaRPr lang="en-US" sz="2800" dirty="0"/>
          </a:p>
        </p:txBody>
      </p:sp>
    </p:spTree>
    <p:extLst>
      <p:ext uri="{BB962C8B-B14F-4D97-AF65-F5344CB8AC3E}">
        <p14:creationId xmlns:p14="http://schemas.microsoft.com/office/powerpoint/2010/main" val="328381803"/>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85000" lnSpcReduction="10000"/>
          </a:bodyPr>
          <a:lstStyle/>
          <a:p>
            <a:r>
              <a:rPr lang="en-US" dirty="0"/>
              <a:t>Ridge, T. (2011). The Everyday Costs of Poverty in Childhood: A Review of Qualitative Research Exploring the Lives and Experiences of Low-Income Children in the UK. </a:t>
            </a:r>
            <a:r>
              <a:rPr lang="en-US" i="1" dirty="0"/>
              <a:t>Children and Society, 25</a:t>
            </a:r>
            <a:r>
              <a:rPr lang="en-US" dirty="0"/>
              <a:t>, 73-84. </a:t>
            </a:r>
            <a:endParaRPr lang="en-GB" dirty="0"/>
          </a:p>
          <a:p>
            <a:r>
              <a:rPr lang="en-US" dirty="0" err="1" smtClean="0"/>
              <a:t>Rutter</a:t>
            </a:r>
            <a:r>
              <a:rPr lang="en-US" dirty="0"/>
              <a:t>, M. (2012). Resilience: Causal Pathways and Social Ecology. In M. </a:t>
            </a:r>
            <a:r>
              <a:rPr lang="en-US" dirty="0" err="1"/>
              <a:t>Ungar</a:t>
            </a:r>
            <a:r>
              <a:rPr lang="en-US" dirty="0"/>
              <a:t> (Ed.), </a:t>
            </a:r>
            <a:r>
              <a:rPr lang="en-US" i="1" dirty="0"/>
              <a:t>The Social Ecology of Resilience: A Handbook of Theory and Practice</a:t>
            </a:r>
            <a:r>
              <a:rPr lang="en-US" dirty="0"/>
              <a:t> (pp. 33-42). New York: Springer.</a:t>
            </a:r>
            <a:endParaRPr lang="en-GB" dirty="0"/>
          </a:p>
          <a:p>
            <a:r>
              <a:rPr lang="en-US" dirty="0"/>
              <a:t>Schleicher, A. (2014). Equity, Excellence and Inclusiveness in Education: Policy Lessons from Around the World: Background report for the 2014 International Summit of the Teaching Profession: OECD.</a:t>
            </a:r>
            <a:endParaRPr lang="en-GB" dirty="0"/>
          </a:p>
          <a:p>
            <a:r>
              <a:rPr lang="en-US" dirty="0"/>
              <a:t>Scottish Government. (2010). </a:t>
            </a:r>
            <a:r>
              <a:rPr lang="en-US" i="1" dirty="0"/>
              <a:t>Getting it right for young </a:t>
            </a:r>
            <a:r>
              <a:rPr lang="en-US" i="1" dirty="0" err="1"/>
              <a:t>carers</a:t>
            </a:r>
            <a:r>
              <a:rPr lang="en-US" dirty="0"/>
              <a:t>.  Edinburgh: HMSO.</a:t>
            </a:r>
            <a:endParaRPr lang="en-GB" dirty="0"/>
          </a:p>
          <a:p>
            <a:r>
              <a:rPr lang="en-GB" dirty="0"/>
              <a:t>Scottish Government. (2011). </a:t>
            </a:r>
            <a:r>
              <a:rPr lang="en-GB" i="1" dirty="0"/>
              <a:t>Exclusions from Schools</a:t>
            </a:r>
            <a:r>
              <a:rPr lang="en-GB" dirty="0"/>
              <a:t>.  Retrieved from http://</a:t>
            </a:r>
            <a:r>
              <a:rPr lang="en-GB" dirty="0" err="1"/>
              <a:t>www.scotland.gov.uk</a:t>
            </a:r>
            <a:r>
              <a:rPr lang="en-GB" dirty="0"/>
              <a:t>/Publications/2011/12/06114834/0. </a:t>
            </a:r>
          </a:p>
        </p:txBody>
      </p:sp>
    </p:spTree>
    <p:extLst>
      <p:ext uri="{BB962C8B-B14F-4D97-AF65-F5344CB8AC3E}">
        <p14:creationId xmlns:p14="http://schemas.microsoft.com/office/powerpoint/2010/main" val="10365248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7500" lnSpcReduction="20000"/>
          </a:bodyPr>
          <a:lstStyle/>
          <a:p>
            <a:r>
              <a:rPr lang="en-US" dirty="0"/>
              <a:t>Scottish Government. (2012b). </a:t>
            </a:r>
            <a:r>
              <a:rPr lang="en-US" i="1" dirty="0"/>
              <a:t>Our Commitment: Scottish Government support for the Armed Forces community in Scotland</a:t>
            </a:r>
            <a:r>
              <a:rPr lang="en-US" dirty="0"/>
              <a:t>.  Edinburgh: HMSO Retrieved from </a:t>
            </a:r>
            <a:r>
              <a:rPr lang="en-GB" dirty="0">
                <a:hlinkClick r:id="rId2"/>
              </a:rPr>
              <a:t>http://www.scotland.gov.uk/Resource/0040/00401317.pdf</a:t>
            </a:r>
            <a:r>
              <a:rPr lang="en-US" dirty="0"/>
              <a:t>.</a:t>
            </a:r>
            <a:endParaRPr lang="en-GB" dirty="0"/>
          </a:p>
          <a:p>
            <a:r>
              <a:rPr lang="en-US" dirty="0" smtClean="0"/>
              <a:t>Scottish </a:t>
            </a:r>
            <a:r>
              <a:rPr lang="en-US" dirty="0"/>
              <a:t>Government. (2013). </a:t>
            </a:r>
            <a:r>
              <a:rPr lang="en-US" i="1" dirty="0"/>
              <a:t>Summary statistics for attainment, leaver destinations and healthy living, No. 3: 2013 Edition - Attainment and Leaver Destinations</a:t>
            </a:r>
            <a:r>
              <a:rPr lang="en-US" dirty="0"/>
              <a:t>. Scottish Government Retrieved from </a:t>
            </a:r>
            <a:r>
              <a:rPr lang="en-GB" dirty="0">
                <a:hlinkClick r:id="rId3"/>
              </a:rPr>
              <a:t>http://</a:t>
            </a:r>
            <a:r>
              <a:rPr lang="en-GB" dirty="0" err="1">
                <a:hlinkClick r:id="rId3"/>
              </a:rPr>
              <a:t>www.scotland.gov.uk</a:t>
            </a:r>
            <a:r>
              <a:rPr lang="en-GB" dirty="0">
                <a:hlinkClick r:id="rId3"/>
              </a:rPr>
              <a:t>/Topics/Statistics/Browse/School-Education/Datasets/</a:t>
            </a:r>
            <a:r>
              <a:rPr lang="en-GB" dirty="0" err="1">
                <a:hlinkClick r:id="rId3"/>
              </a:rPr>
              <a:t>attainmentandleavers</a:t>
            </a:r>
            <a:r>
              <a:rPr lang="en-US" dirty="0"/>
              <a:t>.</a:t>
            </a:r>
            <a:endParaRPr lang="en-GB" dirty="0"/>
          </a:p>
          <a:p>
            <a:r>
              <a:rPr lang="en-US" dirty="0" smtClean="0"/>
              <a:t>Sercombe</a:t>
            </a:r>
            <a:r>
              <a:rPr lang="en-US" dirty="0"/>
              <a:t>, H., &amp; Donnelly, B. (2013). Bullying and Agency: Definition, Intervention and Ethics. </a:t>
            </a:r>
            <a:r>
              <a:rPr lang="en-US" i="1" dirty="0"/>
              <a:t>Journal of Youth Studies, 16</a:t>
            </a:r>
            <a:r>
              <a:rPr lang="en-US" dirty="0"/>
              <a:t>(4), 491-502. </a:t>
            </a:r>
            <a:endParaRPr lang="en-US" dirty="0" smtClean="0"/>
          </a:p>
          <a:p>
            <a:r>
              <a:rPr lang="en-US" dirty="0" err="1"/>
              <a:t>Shapira</a:t>
            </a:r>
            <a:r>
              <a:rPr lang="en-US" dirty="0"/>
              <a:t>, M. (2011). An Exploration of Differences in Mathematics Attainment among Immigrant Pupils in 18 OECD Countries. </a:t>
            </a:r>
            <a:r>
              <a:rPr lang="en-US" i="1" dirty="0"/>
              <a:t>European Educational Research Journal, 11</a:t>
            </a:r>
            <a:r>
              <a:rPr lang="en-US" dirty="0"/>
              <a:t>(1), 68-95. </a:t>
            </a:r>
            <a:endParaRPr lang="en-US" dirty="0" smtClean="0"/>
          </a:p>
          <a:p>
            <a:r>
              <a:rPr lang="en-US" dirty="0" err="1"/>
              <a:t>Sime</a:t>
            </a:r>
            <a:r>
              <a:rPr lang="en-US" dirty="0"/>
              <a:t>, D., Fox, R., &amp; </a:t>
            </a:r>
            <a:r>
              <a:rPr lang="en-US" dirty="0" err="1"/>
              <a:t>Pietka</a:t>
            </a:r>
            <a:r>
              <a:rPr lang="en-US" dirty="0"/>
              <a:t>, E. (2010). At home abroad: the life experiences of children of migrant workers in Scotland: University of </a:t>
            </a:r>
            <a:r>
              <a:rPr lang="en-US" dirty="0" err="1"/>
              <a:t>Strathclyde</a:t>
            </a:r>
            <a:r>
              <a:rPr lang="en-US" dirty="0"/>
              <a:t>.</a:t>
            </a:r>
            <a:endParaRPr lang="en-GB" dirty="0"/>
          </a:p>
          <a:p>
            <a:endParaRPr lang="en-GB" dirty="0"/>
          </a:p>
          <a:p>
            <a:endParaRPr lang="en-GB" dirty="0"/>
          </a:p>
          <a:p>
            <a:endParaRPr lang="en-GB" dirty="0" smtClean="0"/>
          </a:p>
          <a:p>
            <a:endParaRPr lang="en-GB" dirty="0"/>
          </a:p>
        </p:txBody>
      </p:sp>
    </p:spTree>
    <p:extLst>
      <p:ext uri="{BB962C8B-B14F-4D97-AF65-F5344CB8AC3E}">
        <p14:creationId xmlns:p14="http://schemas.microsoft.com/office/powerpoint/2010/main" val="35842485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62500" lnSpcReduction="20000"/>
          </a:bodyPr>
          <a:lstStyle/>
          <a:p>
            <a:r>
              <a:rPr lang="en-US" dirty="0" err="1" smtClean="0"/>
              <a:t>Skovlund</a:t>
            </a:r>
            <a:r>
              <a:rPr lang="en-US" dirty="0"/>
              <a:t>, H. (2013). Inclusive and exclusive aspects of diagnosed children's self-concepts in special needs institutions. </a:t>
            </a:r>
            <a:r>
              <a:rPr lang="en-US" i="1" dirty="0"/>
              <a:t>International Journal of Inclusive Education</a:t>
            </a:r>
            <a:r>
              <a:rPr lang="en-US" dirty="0"/>
              <a:t>. </a:t>
            </a:r>
            <a:endParaRPr lang="en-GB" dirty="0"/>
          </a:p>
          <a:p>
            <a:r>
              <a:rPr lang="en-US" dirty="0" err="1"/>
              <a:t>Slee</a:t>
            </a:r>
            <a:r>
              <a:rPr lang="en-US" dirty="0"/>
              <a:t>, R. (2013). The </a:t>
            </a:r>
            <a:r>
              <a:rPr lang="en-US" dirty="0" err="1"/>
              <a:t>labelling</a:t>
            </a:r>
            <a:r>
              <a:rPr lang="en-US" dirty="0"/>
              <a:t> and </a:t>
            </a:r>
            <a:r>
              <a:rPr lang="en-US" dirty="0" err="1"/>
              <a:t>categorisation</a:t>
            </a:r>
            <a:r>
              <a:rPr lang="en-US" dirty="0"/>
              <a:t> of children with Emotional and </a:t>
            </a:r>
            <a:r>
              <a:rPr lang="en-US" dirty="0" err="1"/>
              <a:t>Behavioural</a:t>
            </a:r>
            <a:r>
              <a:rPr lang="en-US" dirty="0"/>
              <a:t> Difficulties: A cautionary consideration. In T. Cole, H. Daniels &amp; J. </a:t>
            </a:r>
            <a:r>
              <a:rPr lang="en-US" dirty="0" err="1"/>
              <a:t>Visser</a:t>
            </a:r>
            <a:r>
              <a:rPr lang="en-US" dirty="0"/>
              <a:t> (Eds.), </a:t>
            </a:r>
            <a:r>
              <a:rPr lang="en-US" i="1" dirty="0"/>
              <a:t>The </a:t>
            </a:r>
            <a:r>
              <a:rPr lang="en-US" i="1" dirty="0" err="1"/>
              <a:t>Routledge</a:t>
            </a:r>
            <a:r>
              <a:rPr lang="en-US" i="1" dirty="0"/>
              <a:t> International Companion to Emotional and </a:t>
            </a:r>
            <a:r>
              <a:rPr lang="en-US" i="1" dirty="0" err="1"/>
              <a:t>Behavioural</a:t>
            </a:r>
            <a:r>
              <a:rPr lang="en-US" i="1" dirty="0"/>
              <a:t> Difficulties [</a:t>
            </a:r>
            <a:r>
              <a:rPr lang="en-US" i="1" dirty="0" err="1"/>
              <a:t>Routledge</a:t>
            </a:r>
            <a:r>
              <a:rPr lang="en-US" i="1" dirty="0"/>
              <a:t> Handbook]</a:t>
            </a:r>
            <a:r>
              <a:rPr lang="en-US" dirty="0"/>
              <a:t> (pp. 15-21). London: </a:t>
            </a:r>
            <a:r>
              <a:rPr lang="en-US" dirty="0" err="1"/>
              <a:t>Routledge</a:t>
            </a:r>
            <a:r>
              <a:rPr lang="en-US" dirty="0"/>
              <a:t>.</a:t>
            </a:r>
            <a:endParaRPr lang="en-GB" dirty="0"/>
          </a:p>
          <a:p>
            <a:r>
              <a:rPr lang="en-US" dirty="0" err="1"/>
              <a:t>Slee</a:t>
            </a:r>
            <a:r>
              <a:rPr lang="en-US" dirty="0"/>
              <a:t>, R., &amp; Allan, J. (2001). Excluding the included: A reconsideration of inclusive education. </a:t>
            </a:r>
            <a:r>
              <a:rPr lang="en-US" i="1" dirty="0"/>
              <a:t>International Studies in Sociology of Education, 11</a:t>
            </a:r>
            <a:r>
              <a:rPr lang="en-US" dirty="0"/>
              <a:t>(2), 173-192. </a:t>
            </a:r>
            <a:endParaRPr lang="en-US" dirty="0" smtClean="0"/>
          </a:p>
          <a:p>
            <a:r>
              <a:rPr lang="en-US" dirty="0"/>
              <a:t>Smith, R., &amp; Barr, S. (2008). Towards education inclusion in a contested society: from critical analysis to creative action. </a:t>
            </a:r>
            <a:r>
              <a:rPr lang="en-US" i="1" dirty="0"/>
              <a:t>International Journal of Inclusive Education, 12</a:t>
            </a:r>
            <a:r>
              <a:rPr lang="en-US" dirty="0"/>
              <a:t>(4), 401–422. </a:t>
            </a:r>
            <a:endParaRPr lang="en-US" dirty="0" smtClean="0"/>
          </a:p>
          <a:p>
            <a:r>
              <a:rPr lang="en-US" dirty="0"/>
              <a:t>Squires, G. (2012). Historical and socio-political agendas around defining and including children with special educational needs. In D. Armstrong &amp; G. Squires (Eds.), </a:t>
            </a:r>
            <a:r>
              <a:rPr lang="en-US" i="1" dirty="0"/>
              <a:t>Contemporary Issues in Special Educational Needs </a:t>
            </a:r>
            <a:r>
              <a:rPr lang="en-US" dirty="0"/>
              <a:t>(pp. 9-24). </a:t>
            </a:r>
            <a:r>
              <a:rPr lang="en-US" dirty="0" err="1"/>
              <a:t>Maindenhead</a:t>
            </a:r>
            <a:r>
              <a:rPr lang="en-US" dirty="0"/>
              <a:t> Open University Press</a:t>
            </a:r>
            <a:r>
              <a:rPr lang="en-US" dirty="0" smtClean="0"/>
              <a:t>.</a:t>
            </a:r>
          </a:p>
          <a:p>
            <a:r>
              <a:rPr lang="en-US" dirty="0"/>
              <a:t>Taylor, Y. (2010). Brushed behind the bike shed: working class lesbians' experience of school In J. </a:t>
            </a:r>
            <a:r>
              <a:rPr lang="en-US" dirty="0" err="1"/>
              <a:t>Rix</a:t>
            </a:r>
            <a:r>
              <a:rPr lang="en-US" dirty="0"/>
              <a:t>, M. </a:t>
            </a:r>
            <a:r>
              <a:rPr lang="en-US" dirty="0" err="1"/>
              <a:t>Nind</a:t>
            </a:r>
            <a:r>
              <a:rPr lang="en-US" dirty="0"/>
              <a:t>, K. Sheehy, K. Simmons &amp; C. Walsh (Eds.), </a:t>
            </a:r>
            <a:r>
              <a:rPr lang="en-US" i="1" dirty="0"/>
              <a:t>Equality, Participation and Inclusion</a:t>
            </a:r>
            <a:r>
              <a:rPr lang="en-US" dirty="0"/>
              <a:t> (pp. 286-294). London: The Open University.</a:t>
            </a:r>
            <a:endParaRPr lang="en-GB" dirty="0"/>
          </a:p>
          <a:p>
            <a:endParaRPr lang="en-GB" dirty="0"/>
          </a:p>
          <a:p>
            <a:endParaRPr lang="en-GB" dirty="0"/>
          </a:p>
          <a:p>
            <a:endParaRPr lang="en-GB" dirty="0"/>
          </a:p>
          <a:p>
            <a:endParaRPr lang="en-GB" dirty="0" smtClean="0"/>
          </a:p>
          <a:p>
            <a:endParaRPr lang="en-GB" dirty="0"/>
          </a:p>
        </p:txBody>
      </p:sp>
    </p:spTree>
    <p:extLst>
      <p:ext uri="{BB962C8B-B14F-4D97-AF65-F5344CB8AC3E}">
        <p14:creationId xmlns:p14="http://schemas.microsoft.com/office/powerpoint/2010/main" val="28580547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a:t>
            </a:r>
            <a:r>
              <a:rPr lang="en-US" dirty="0"/>
              <a:t>New Policy Institute. (2013). Monitoring Poverty and Social Exclusion in Scotland: Joseph </a:t>
            </a:r>
            <a:r>
              <a:rPr lang="en-US" dirty="0" err="1"/>
              <a:t>Rowntree</a:t>
            </a:r>
            <a:r>
              <a:rPr lang="en-US" dirty="0"/>
              <a:t> Foundation.</a:t>
            </a:r>
            <a:endParaRPr lang="en-GB" dirty="0"/>
          </a:p>
          <a:p>
            <a:r>
              <a:rPr lang="en-US" dirty="0" err="1"/>
              <a:t>Ungar</a:t>
            </a:r>
            <a:r>
              <a:rPr lang="en-US" dirty="0"/>
              <a:t>, M. (2012a). Social Ecologies and Their Contribution to Resilience. In M. </a:t>
            </a:r>
            <a:r>
              <a:rPr lang="en-US" dirty="0" err="1"/>
              <a:t>Ungar</a:t>
            </a:r>
            <a:r>
              <a:rPr lang="en-US" dirty="0"/>
              <a:t> (Ed.), </a:t>
            </a:r>
            <a:r>
              <a:rPr lang="en-US" i="1" dirty="0"/>
              <a:t>The Social Ecology of Resilience: A Handbook of Theory and Practice</a:t>
            </a:r>
            <a:r>
              <a:rPr lang="en-US" dirty="0"/>
              <a:t> (pp. 13-32). New York: Springer.</a:t>
            </a:r>
            <a:endParaRPr lang="en-GB" dirty="0"/>
          </a:p>
          <a:p>
            <a:r>
              <a:rPr lang="en-US" dirty="0" err="1"/>
              <a:t>Ungar</a:t>
            </a:r>
            <a:r>
              <a:rPr lang="en-US" dirty="0"/>
              <a:t>, M. (Ed.). (2012b). </a:t>
            </a:r>
            <a:r>
              <a:rPr lang="en-US" i="1" dirty="0"/>
              <a:t>The Social Ecology of Resilience: A Handbook of Theory and Practice</a:t>
            </a:r>
            <a:r>
              <a:rPr lang="en-US" dirty="0"/>
              <a:t>. New York: Springer</a:t>
            </a:r>
            <a:r>
              <a:rPr lang="en-US" dirty="0" smtClean="0"/>
              <a:t>.</a:t>
            </a:r>
          </a:p>
          <a:p>
            <a:r>
              <a:rPr lang="en-US" dirty="0"/>
              <a:t>Wilkin, A., </a:t>
            </a:r>
            <a:r>
              <a:rPr lang="en-US" dirty="0" err="1"/>
              <a:t>Derrington</a:t>
            </a:r>
            <a:r>
              <a:rPr lang="en-US" dirty="0"/>
              <a:t>, C., White, R., Martin, K., Kinder, K., &amp; </a:t>
            </a:r>
            <a:r>
              <a:rPr lang="en-US" dirty="0" err="1"/>
              <a:t>Rutt</a:t>
            </a:r>
            <a:r>
              <a:rPr lang="en-US" dirty="0"/>
              <a:t>, S. (2010). </a:t>
            </a:r>
            <a:r>
              <a:rPr lang="en-US" i="1" dirty="0"/>
              <a:t>Improving the outcomes for Gypsy, Roma and Traveller Pupils: final report</a:t>
            </a:r>
            <a:r>
              <a:rPr lang="en-US" dirty="0"/>
              <a:t>.  Retrieved from https://</a:t>
            </a:r>
            <a:r>
              <a:rPr lang="en-GB" dirty="0"/>
              <a:t>http://</a:t>
            </a:r>
            <a:r>
              <a:rPr lang="en-GB" dirty="0" err="1"/>
              <a:t>www.gov.uk</a:t>
            </a:r>
            <a:r>
              <a:rPr lang="en-GB" dirty="0"/>
              <a:t>/government/uploads/system/uploads/</a:t>
            </a:r>
            <a:r>
              <a:rPr lang="en-GB" dirty="0" err="1"/>
              <a:t>attachment_data</a:t>
            </a:r>
            <a:r>
              <a:rPr lang="en-GB" dirty="0"/>
              <a:t>/file/181669/DFE-RR043.pdf</a:t>
            </a:r>
            <a:r>
              <a:rPr lang="en-US" dirty="0"/>
              <a:t>.</a:t>
            </a:r>
            <a:endParaRPr lang="en-GB" dirty="0"/>
          </a:p>
          <a:p>
            <a:r>
              <a:rPr lang="en-GB" dirty="0"/>
              <a:t>Yeager, D., Scott, &amp; </a:t>
            </a:r>
            <a:r>
              <a:rPr lang="en-GB" dirty="0" err="1"/>
              <a:t>Dweck</a:t>
            </a:r>
            <a:r>
              <a:rPr lang="en-GB" dirty="0"/>
              <a:t>, C., S. (2012). </a:t>
            </a:r>
            <a:r>
              <a:rPr lang="en-GB" dirty="0" err="1"/>
              <a:t>Mindsets</a:t>
            </a:r>
            <a:r>
              <a:rPr lang="en-GB" dirty="0"/>
              <a:t> That Promote Resilience: When Students Believe That Personal Characteristics Can Be Developed. </a:t>
            </a:r>
            <a:r>
              <a:rPr lang="en-GB" i="1" dirty="0"/>
              <a:t>Educational Psychologist, 47</a:t>
            </a:r>
            <a:r>
              <a:rPr lang="en-GB" dirty="0"/>
              <a:t>(4), 302-314.</a:t>
            </a:r>
          </a:p>
          <a:p>
            <a:endParaRPr lang="en-GB" dirty="0"/>
          </a:p>
          <a:p>
            <a:endParaRPr lang="en-GB" dirty="0" smtClean="0"/>
          </a:p>
          <a:p>
            <a:endParaRPr lang="en-GB" dirty="0"/>
          </a:p>
        </p:txBody>
      </p:sp>
    </p:spTree>
    <p:extLst>
      <p:ext uri="{BB962C8B-B14F-4D97-AF65-F5344CB8AC3E}">
        <p14:creationId xmlns:p14="http://schemas.microsoft.com/office/powerpoint/2010/main" val="515686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Narrative of the Paper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concept of </a:t>
            </a:r>
            <a:r>
              <a:rPr lang="en-US" dirty="0" err="1" smtClean="0"/>
              <a:t>marginalisation</a:t>
            </a:r>
            <a:r>
              <a:rPr lang="en-US" dirty="0" smtClean="0"/>
              <a:t> </a:t>
            </a:r>
          </a:p>
          <a:p>
            <a:r>
              <a:rPr lang="en-US" dirty="0" smtClean="0"/>
              <a:t>How it manifests itself in society</a:t>
            </a:r>
          </a:p>
          <a:p>
            <a:pPr>
              <a:buFont typeface="Wingdings" charset="2"/>
              <a:buChar char="u"/>
            </a:pPr>
            <a:r>
              <a:rPr lang="en-US" i="1" dirty="0" smtClean="0"/>
              <a:t>The impact of </a:t>
            </a:r>
            <a:r>
              <a:rPr lang="en-US" i="1" dirty="0" err="1" smtClean="0"/>
              <a:t>marginalisation</a:t>
            </a:r>
            <a:r>
              <a:rPr lang="en-US" i="1" dirty="0" smtClean="0"/>
              <a:t> on the lives of children and young people more generally </a:t>
            </a:r>
          </a:p>
          <a:p>
            <a:pPr>
              <a:buFont typeface="Wingdings" charset="2"/>
              <a:buChar char="u"/>
            </a:pPr>
            <a:r>
              <a:rPr lang="en-US" i="1" dirty="0" err="1" smtClean="0"/>
              <a:t>Marginalisation</a:t>
            </a:r>
            <a:r>
              <a:rPr lang="en-US" i="1" dirty="0" smtClean="0"/>
              <a:t> and schooling </a:t>
            </a:r>
          </a:p>
          <a:p>
            <a:pPr>
              <a:buFont typeface="Wingdings" charset="2"/>
              <a:buChar char="u"/>
            </a:pPr>
            <a:r>
              <a:rPr lang="en-US" i="1" dirty="0" smtClean="0"/>
              <a:t>Human agency and </a:t>
            </a:r>
            <a:r>
              <a:rPr lang="en-US" i="1" dirty="0" err="1" smtClean="0"/>
              <a:t>marginalisation</a:t>
            </a:r>
            <a:r>
              <a:rPr lang="en-US" i="1" dirty="0"/>
              <a:t>,</a:t>
            </a:r>
            <a:r>
              <a:rPr lang="en-US" i="1" dirty="0" smtClean="0"/>
              <a:t> and the forging of identities</a:t>
            </a:r>
          </a:p>
          <a:p>
            <a:r>
              <a:rPr lang="en-US" dirty="0" smtClean="0"/>
              <a:t>Examining the concept of resilience as a means of explaining diversity of response to adverse circumstances</a:t>
            </a:r>
          </a:p>
          <a:p>
            <a:r>
              <a:rPr lang="en-US" dirty="0" smtClean="0"/>
              <a:t>Towards a new </a:t>
            </a:r>
            <a:r>
              <a:rPr lang="en-US" dirty="0" err="1" smtClean="0"/>
              <a:t>conceptualisation</a:t>
            </a:r>
            <a:r>
              <a:rPr lang="en-US" dirty="0" smtClean="0"/>
              <a:t> of </a:t>
            </a:r>
            <a:r>
              <a:rPr lang="en-US" dirty="0" err="1" smtClean="0"/>
              <a:t>marginalisation</a:t>
            </a:r>
            <a:endParaRPr lang="en-US" dirty="0" smtClean="0"/>
          </a:p>
        </p:txBody>
      </p:sp>
    </p:spTree>
    <p:extLst>
      <p:ext uri="{BB962C8B-B14F-4D97-AF65-F5344CB8AC3E}">
        <p14:creationId xmlns:p14="http://schemas.microsoft.com/office/powerpoint/2010/main" val="68163072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concept</a:t>
            </a:r>
            <a:endParaRPr lang="en-US" dirty="0"/>
          </a:p>
        </p:txBody>
      </p:sp>
      <p:sp>
        <p:nvSpPr>
          <p:cNvPr id="3" name="Content Placeholder 2"/>
          <p:cNvSpPr>
            <a:spLocks noGrp="1"/>
          </p:cNvSpPr>
          <p:nvPr>
            <p:ph idx="1"/>
          </p:nvPr>
        </p:nvSpPr>
        <p:spPr/>
        <p:txBody>
          <a:bodyPr>
            <a:normAutofit/>
          </a:bodyPr>
          <a:lstStyle/>
          <a:p>
            <a:r>
              <a:rPr lang="en-US" sz="2400" dirty="0" err="1" smtClean="0"/>
              <a:t>Marginalisation</a:t>
            </a:r>
            <a:r>
              <a:rPr lang="en-US" sz="2400" dirty="0" smtClean="0"/>
              <a:t> and (social) exclusion are used interchangeably within the literature</a:t>
            </a:r>
          </a:p>
          <a:p>
            <a:r>
              <a:rPr lang="en-US" sz="2400" dirty="0" err="1" smtClean="0"/>
              <a:t>Marginalisation</a:t>
            </a:r>
            <a:r>
              <a:rPr lang="en-US" sz="2400" dirty="0" smtClean="0"/>
              <a:t> can only be understood in relation to the dialectic relationship between inclusion and (social) exclusion (</a:t>
            </a:r>
            <a:r>
              <a:rPr lang="en-GB" sz="2400" dirty="0" smtClean="0"/>
              <a:t>Hansen, 2012</a:t>
            </a:r>
            <a:r>
              <a:rPr lang="en-GB" sz="2400" dirty="0"/>
              <a:t>) </a:t>
            </a:r>
            <a:endParaRPr lang="en-US" sz="2400" dirty="0" smtClean="0"/>
          </a:p>
          <a:p>
            <a:r>
              <a:rPr lang="en-US" sz="2400" dirty="0" smtClean="0"/>
              <a:t>Not a unitary entity but has </a:t>
            </a:r>
            <a:r>
              <a:rPr lang="en-US" sz="2400" dirty="0" smtClean="0"/>
              <a:t>multiple </a:t>
            </a:r>
            <a:r>
              <a:rPr lang="en-US" sz="2400" dirty="0" err="1" smtClean="0"/>
              <a:t>conceptualisations</a:t>
            </a:r>
            <a:r>
              <a:rPr lang="en-US" sz="2400" dirty="0" smtClean="0"/>
              <a:t> </a:t>
            </a:r>
            <a:r>
              <a:rPr lang="en-US" sz="2400" dirty="0" smtClean="0"/>
              <a:t>(</a:t>
            </a:r>
            <a:r>
              <a:rPr lang="en-US" sz="2400" dirty="0" err="1" smtClean="0"/>
              <a:t>Messiou</a:t>
            </a:r>
            <a:r>
              <a:rPr lang="en-US" sz="2400" dirty="0" smtClean="0"/>
              <a:t> 2012)</a:t>
            </a:r>
            <a:endParaRPr lang="en-US" sz="2400" dirty="0"/>
          </a:p>
        </p:txBody>
      </p:sp>
    </p:spTree>
    <p:extLst>
      <p:ext uri="{BB962C8B-B14F-4D97-AF65-F5344CB8AC3E}">
        <p14:creationId xmlns:p14="http://schemas.microsoft.com/office/powerpoint/2010/main" val="42792113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concept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9214021"/>
              </p:ext>
            </p:extLst>
          </p:nvPr>
        </p:nvGraphicFramePr>
        <p:xfrm>
          <a:off x="498287" y="1772459"/>
          <a:ext cx="7556500" cy="3967908"/>
        </p:xfrm>
        <a:graphic>
          <a:graphicData uri="http://schemas.openxmlformats.org/drawingml/2006/table">
            <a:tbl>
              <a:tblPr firstRow="1" bandRow="1">
                <a:tableStyleId>{5C22544A-7EE6-4342-B048-85BDC9FD1C3A}</a:tableStyleId>
              </a:tblPr>
              <a:tblGrid>
                <a:gridCol w="3778250"/>
                <a:gridCol w="3778250"/>
              </a:tblGrid>
              <a:tr h="551728">
                <a:tc>
                  <a:txBody>
                    <a:bodyPr/>
                    <a:lstStyle/>
                    <a:p>
                      <a:r>
                        <a:rPr lang="en-US" dirty="0" smtClean="0"/>
                        <a:t>Experience</a:t>
                      </a:r>
                      <a:r>
                        <a:rPr lang="en-US" baseline="0" dirty="0" smtClean="0"/>
                        <a:t> of </a:t>
                      </a:r>
                      <a:r>
                        <a:rPr lang="en-US" baseline="0" dirty="0" err="1" smtClean="0"/>
                        <a:t>Marginalisation</a:t>
                      </a:r>
                      <a:endParaRPr lang="en-US" dirty="0"/>
                    </a:p>
                  </a:txBody>
                  <a:tcPr/>
                </a:tc>
                <a:tc>
                  <a:txBody>
                    <a:bodyPr/>
                    <a:lstStyle/>
                    <a:p>
                      <a:r>
                        <a:rPr lang="en-US" dirty="0" smtClean="0"/>
                        <a:t>Recognition</a:t>
                      </a:r>
                      <a:r>
                        <a:rPr lang="en-US" baseline="0" dirty="0" smtClean="0"/>
                        <a:t> of </a:t>
                      </a:r>
                      <a:r>
                        <a:rPr lang="en-US" baseline="0" dirty="0" err="1" smtClean="0"/>
                        <a:t>Marginalisation</a:t>
                      </a:r>
                      <a:endParaRPr lang="en-US" dirty="0"/>
                    </a:p>
                  </a:txBody>
                  <a:tcPr/>
                </a:tc>
              </a:tr>
              <a:tr h="551728">
                <a:tc>
                  <a:txBody>
                    <a:bodyPr/>
                    <a:lstStyle/>
                    <a:p>
                      <a:r>
                        <a:rPr lang="en-US" dirty="0" smtClean="0"/>
                        <a:t>Experienced</a:t>
                      </a:r>
                      <a:r>
                        <a:rPr lang="en-US" baseline="0" dirty="0" smtClean="0"/>
                        <a:t> by the individual</a:t>
                      </a:r>
                      <a:endParaRPr lang="en-US" dirty="0"/>
                    </a:p>
                  </a:txBody>
                  <a:tcPr/>
                </a:tc>
                <a:tc>
                  <a:txBody>
                    <a:bodyPr/>
                    <a:lstStyle/>
                    <a:p>
                      <a:r>
                        <a:rPr lang="en-US" dirty="0" smtClean="0"/>
                        <a:t>The individual and</a:t>
                      </a:r>
                      <a:r>
                        <a:rPr lang="en-US" baseline="0" dirty="0" smtClean="0"/>
                        <a:t> others</a:t>
                      </a:r>
                      <a:endParaRPr lang="en-US" dirty="0"/>
                    </a:p>
                  </a:txBody>
                  <a:tcPr/>
                </a:tc>
              </a:tr>
              <a:tr h="5517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Experienced</a:t>
                      </a:r>
                      <a:r>
                        <a:rPr lang="en-US" baseline="0" dirty="0" smtClean="0"/>
                        <a:t> by the individual</a:t>
                      </a:r>
                      <a:endParaRPr lang="en-US" dirty="0" smtClean="0"/>
                    </a:p>
                  </a:txBody>
                  <a:tcPr/>
                </a:tc>
                <a:tc>
                  <a:txBody>
                    <a:bodyPr/>
                    <a:lstStyle/>
                    <a:p>
                      <a:r>
                        <a:rPr lang="en-US" dirty="0" smtClean="0"/>
                        <a:t>Not </a:t>
                      </a:r>
                      <a:r>
                        <a:rPr lang="en-US" dirty="0" err="1" smtClean="0"/>
                        <a:t>recognised</a:t>
                      </a:r>
                      <a:r>
                        <a:rPr lang="en-US" dirty="0" smtClean="0"/>
                        <a:t> by others</a:t>
                      </a:r>
                      <a:endParaRPr lang="en-US" dirty="0"/>
                    </a:p>
                  </a:txBody>
                  <a:tcPr/>
                </a:tc>
              </a:tr>
              <a:tr h="1360426">
                <a:tc>
                  <a:txBody>
                    <a:bodyPr/>
                    <a:lstStyle/>
                    <a:p>
                      <a:r>
                        <a:rPr lang="en-US" dirty="0" smtClean="0"/>
                        <a:t>The individual</a:t>
                      </a:r>
                      <a:r>
                        <a:rPr lang="en-US" baseline="0" dirty="0" smtClean="0"/>
                        <a:t> is construed by others as belonging to a </a:t>
                      </a:r>
                      <a:r>
                        <a:rPr lang="en-US" baseline="0" dirty="0" err="1" smtClean="0"/>
                        <a:t>marginalised</a:t>
                      </a:r>
                      <a:r>
                        <a:rPr lang="en-US" baseline="0" dirty="0" smtClean="0"/>
                        <a:t> population</a:t>
                      </a:r>
                      <a:endParaRPr lang="en-US" dirty="0"/>
                    </a:p>
                  </a:txBody>
                  <a:tcPr/>
                </a:tc>
                <a:tc>
                  <a:txBody>
                    <a:bodyPr/>
                    <a:lstStyle/>
                    <a:p>
                      <a:r>
                        <a:rPr lang="en-US" dirty="0" smtClean="0"/>
                        <a:t>Not </a:t>
                      </a:r>
                      <a:r>
                        <a:rPr lang="en-US" dirty="0" err="1" smtClean="0"/>
                        <a:t>recognised</a:t>
                      </a:r>
                      <a:r>
                        <a:rPr lang="en-US" dirty="0" smtClean="0"/>
                        <a:t> by the individual</a:t>
                      </a:r>
                      <a:endParaRPr lang="en-US" dirty="0"/>
                    </a:p>
                  </a:txBody>
                  <a:tcPr/>
                </a:tc>
              </a:tr>
              <a:tr h="9522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Experienced</a:t>
                      </a:r>
                      <a:r>
                        <a:rPr lang="en-US" baseline="0" dirty="0" smtClean="0"/>
                        <a:t> by the individual</a:t>
                      </a:r>
                      <a:endParaRPr lang="en-US" dirty="0" smtClean="0"/>
                    </a:p>
                    <a:p>
                      <a:endParaRPr lang="en-US" dirty="0"/>
                    </a:p>
                  </a:txBody>
                  <a:tcPr/>
                </a:tc>
                <a:tc>
                  <a:txBody>
                    <a:bodyPr/>
                    <a:lstStyle/>
                    <a:p>
                      <a:r>
                        <a:rPr lang="en-US" dirty="0" smtClean="0"/>
                        <a:t>Denied by the individual</a:t>
                      </a:r>
                      <a:endParaRPr lang="en-US" dirty="0"/>
                    </a:p>
                  </a:txBody>
                  <a:tcPr/>
                </a:tc>
              </a:tr>
            </a:tbl>
          </a:graphicData>
        </a:graphic>
      </p:graphicFrame>
      <p:sp>
        <p:nvSpPr>
          <p:cNvPr id="6" name="TextBox 5"/>
          <p:cNvSpPr txBox="1"/>
          <p:nvPr/>
        </p:nvSpPr>
        <p:spPr>
          <a:xfrm>
            <a:off x="3966387" y="6088269"/>
            <a:ext cx="4001178" cy="369332"/>
          </a:xfrm>
          <a:prstGeom prst="rect">
            <a:avLst/>
          </a:prstGeom>
          <a:noFill/>
        </p:spPr>
        <p:txBody>
          <a:bodyPr wrap="square" rtlCol="0">
            <a:spAutoFit/>
          </a:bodyPr>
          <a:lstStyle/>
          <a:p>
            <a:r>
              <a:rPr lang="en-US" dirty="0" smtClean="0"/>
              <a:t>Table derived from </a:t>
            </a:r>
            <a:r>
              <a:rPr lang="en-US" dirty="0" err="1" smtClean="0"/>
              <a:t>Messiou</a:t>
            </a:r>
            <a:r>
              <a:rPr lang="en-US" dirty="0" smtClean="0"/>
              <a:t> 2012</a:t>
            </a:r>
            <a:endParaRPr lang="en-US" dirty="0"/>
          </a:p>
        </p:txBody>
      </p:sp>
    </p:spTree>
    <p:extLst>
      <p:ext uri="{BB962C8B-B14F-4D97-AF65-F5344CB8AC3E}">
        <p14:creationId xmlns:p14="http://schemas.microsoft.com/office/powerpoint/2010/main" val="85792429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863</TotalTime>
  <Words>7139</Words>
  <Application>Microsoft Macintosh PowerPoint</Application>
  <PresentationFormat>On-screen Show (4:3)</PresentationFormat>
  <Paragraphs>352</Paragraphs>
  <Slides>63</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65" baseType="lpstr">
      <vt:lpstr>Advantage</vt:lpstr>
      <vt:lpstr>Document</vt:lpstr>
      <vt:lpstr>Towards a new conceptualisation of marginalisation</vt:lpstr>
      <vt:lpstr>Focus of paper</vt:lpstr>
      <vt:lpstr>The Challenge</vt:lpstr>
      <vt:lpstr>The Arguments</vt:lpstr>
      <vt:lpstr>Initial Hypothesis</vt:lpstr>
      <vt:lpstr>Two Key Questions</vt:lpstr>
      <vt:lpstr>The Narrative of the Paper</vt:lpstr>
      <vt:lpstr>The concept</vt:lpstr>
      <vt:lpstr>The concept</vt:lpstr>
      <vt:lpstr>Marginalisation as relating to:</vt:lpstr>
      <vt:lpstr>Marginalisation as relating to:</vt:lpstr>
      <vt:lpstr>Exploring the concept</vt:lpstr>
      <vt:lpstr>A definition</vt:lpstr>
      <vt:lpstr>Some further questions</vt:lpstr>
      <vt:lpstr>Exploring the concept</vt:lpstr>
      <vt:lpstr>Some further questions</vt:lpstr>
      <vt:lpstr>How marginalistion may manifest itself</vt:lpstr>
      <vt:lpstr>The forms marginalisation takes</vt:lpstr>
      <vt:lpstr>The forms marginalisation takes</vt:lpstr>
      <vt:lpstr>The forms marginalisation takes</vt:lpstr>
      <vt:lpstr>The forms marginalisation takes</vt:lpstr>
      <vt:lpstr>The forms marginalisation takes</vt:lpstr>
      <vt:lpstr>Marginalisation and poverty – the impact upon children</vt:lpstr>
      <vt:lpstr>Poverty attainment, opportunity and health</vt:lpstr>
      <vt:lpstr>Vulnerable Populations: LAAC</vt:lpstr>
      <vt:lpstr>Marginalisation and schooling – A sense of belonging</vt:lpstr>
      <vt:lpstr>The role schools play in marginalisation</vt:lpstr>
      <vt:lpstr>The role schools play in marginalisation</vt:lpstr>
      <vt:lpstr>The role schools play in marginalisaion</vt:lpstr>
      <vt:lpstr>Human agency and the forging of identities</vt:lpstr>
      <vt:lpstr>Human agency and the forging of identities</vt:lpstr>
      <vt:lpstr>Synopsis</vt:lpstr>
      <vt:lpstr>Synopsis</vt:lpstr>
      <vt:lpstr>Resilience – Why focus upon this concept? – the hypothesis</vt:lpstr>
      <vt:lpstr>Resilience – a slippery concept</vt:lpstr>
      <vt:lpstr>Resilience – some definitions</vt:lpstr>
      <vt:lpstr>Resilience – the form it takes</vt:lpstr>
      <vt:lpstr>Resilience – the form it takes</vt:lpstr>
      <vt:lpstr>Resilience – Pyschological perspectives – entity and incremental mindsets</vt:lpstr>
      <vt:lpstr>Resilience – Ecological Perspective</vt:lpstr>
      <vt:lpstr>Resilience – an ecological model</vt:lpstr>
      <vt:lpstr>Resilience – an interactional, environmental &amp; culturally pluralistic  perspective</vt:lpstr>
      <vt:lpstr>Resilience – some key points</vt:lpstr>
      <vt:lpstr>Resilience</vt:lpstr>
      <vt:lpstr>Towards a new conceptualisation of marginalisation</vt:lpstr>
      <vt:lpstr>The premise of the new model</vt:lpstr>
      <vt:lpstr>Towards a new conceptualisation of marginalisation</vt:lpstr>
      <vt:lpstr>The premise of the new model</vt:lpstr>
      <vt:lpstr>The premise of the new model</vt:lpstr>
      <vt:lpstr>Marginalisation </vt:lpstr>
      <vt:lpstr>The implications</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a new conceptualisation of marginalisation</dc:title>
  <dc:creator>admin</dc:creator>
  <cp:lastModifiedBy>admin</cp:lastModifiedBy>
  <cp:revision>59</cp:revision>
  <cp:lastPrinted>2014-08-07T11:52:50Z</cp:lastPrinted>
  <dcterms:created xsi:type="dcterms:W3CDTF">2014-04-09T20:00:22Z</dcterms:created>
  <dcterms:modified xsi:type="dcterms:W3CDTF">2014-08-30T18:01:59Z</dcterms:modified>
</cp:coreProperties>
</file>