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handoutMasterIdLst>
    <p:handoutMasterId r:id="rId31"/>
  </p:handoutMasterIdLst>
  <p:sldIdLst>
    <p:sldId id="256" r:id="rId2"/>
    <p:sldId id="348" r:id="rId3"/>
    <p:sldId id="346" r:id="rId4"/>
    <p:sldId id="327" r:id="rId5"/>
    <p:sldId id="328" r:id="rId6"/>
    <p:sldId id="324" r:id="rId7"/>
    <p:sldId id="325" r:id="rId8"/>
    <p:sldId id="326" r:id="rId9"/>
    <p:sldId id="330" r:id="rId10"/>
    <p:sldId id="331" r:id="rId11"/>
    <p:sldId id="332" r:id="rId12"/>
    <p:sldId id="333" r:id="rId13"/>
    <p:sldId id="347" r:id="rId14"/>
    <p:sldId id="337" r:id="rId15"/>
    <p:sldId id="336" r:id="rId16"/>
    <p:sldId id="338" r:id="rId17"/>
    <p:sldId id="339" r:id="rId18"/>
    <p:sldId id="334" r:id="rId19"/>
    <p:sldId id="342" r:id="rId20"/>
    <p:sldId id="340" r:id="rId21"/>
    <p:sldId id="343" r:id="rId22"/>
    <p:sldId id="341" r:id="rId23"/>
    <p:sldId id="329" r:id="rId24"/>
    <p:sldId id="335" r:id="rId25"/>
    <p:sldId id="344" r:id="rId26"/>
    <p:sldId id="345" r:id="rId27"/>
    <p:sldId id="349" r:id="rId28"/>
    <p:sldId id="35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1F8CCA-9FB3-AA43-8908-67BE7711379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FA5D8F-48AC-EC4D-A989-103184E154F1}">
      <dgm:prSet phldrT="[Text]"/>
      <dgm:spPr/>
      <dgm:t>
        <a:bodyPr/>
        <a:lstStyle/>
        <a:p>
          <a:pPr algn="ctr"/>
          <a:r>
            <a:rPr lang="en-US" dirty="0"/>
            <a:t>Risk Factors Individual &amp; Social</a:t>
          </a:r>
        </a:p>
      </dgm:t>
    </dgm:pt>
    <dgm:pt modelId="{46FCB834-4525-124C-A271-7B6E5762EAA6}" type="parTrans" cxnId="{B23D0470-2DB9-664C-856E-D8663FA25F2A}">
      <dgm:prSet/>
      <dgm:spPr/>
      <dgm:t>
        <a:bodyPr/>
        <a:lstStyle/>
        <a:p>
          <a:pPr algn="l"/>
          <a:endParaRPr lang="en-US"/>
        </a:p>
      </dgm:t>
    </dgm:pt>
    <dgm:pt modelId="{BDC578F2-6D98-BE43-ADE0-9946F9F4AAE8}" type="sibTrans" cxnId="{B23D0470-2DB9-664C-856E-D8663FA25F2A}">
      <dgm:prSet/>
      <dgm:spPr/>
      <dgm:t>
        <a:bodyPr/>
        <a:lstStyle/>
        <a:p>
          <a:pPr algn="l"/>
          <a:endParaRPr lang="en-US"/>
        </a:p>
      </dgm:t>
    </dgm:pt>
    <dgm:pt modelId="{C0C3D8A1-A1E7-2445-A930-C11CEA271362}">
      <dgm:prSet phldrT="[Text]" custT="1"/>
      <dgm:spPr/>
      <dgm:t>
        <a:bodyPr/>
        <a:lstStyle/>
        <a:p>
          <a:pPr algn="l"/>
          <a:r>
            <a:rPr lang="en-US" sz="1400"/>
            <a:t>Personality Traits; Family Networks; .... </a:t>
          </a:r>
          <a:r>
            <a:rPr lang="en-US" sz="1400" i="1"/>
            <a:t>eg. post-natal depression</a:t>
          </a:r>
        </a:p>
      </dgm:t>
    </dgm:pt>
    <dgm:pt modelId="{3A861DE3-6640-3845-A32E-1E7A434ACC01}" type="parTrans" cxnId="{18DF55BE-0B42-B042-84BC-C9CA3C19D4A3}">
      <dgm:prSet/>
      <dgm:spPr/>
      <dgm:t>
        <a:bodyPr/>
        <a:lstStyle/>
        <a:p>
          <a:pPr algn="l"/>
          <a:endParaRPr lang="en-US"/>
        </a:p>
      </dgm:t>
    </dgm:pt>
    <dgm:pt modelId="{FC8518D2-3EAD-8A43-A166-1DE592452B70}" type="sibTrans" cxnId="{18DF55BE-0B42-B042-84BC-C9CA3C19D4A3}">
      <dgm:prSet/>
      <dgm:spPr/>
      <dgm:t>
        <a:bodyPr/>
        <a:lstStyle/>
        <a:p>
          <a:pPr algn="l"/>
          <a:endParaRPr lang="en-US"/>
        </a:p>
      </dgm:t>
    </dgm:pt>
    <dgm:pt modelId="{0FA5B1F2-0AC7-5240-8029-D63DE91720D2}">
      <dgm:prSet phldrT="[Text]"/>
      <dgm:spPr/>
      <dgm:t>
        <a:bodyPr/>
        <a:lstStyle/>
        <a:p>
          <a:pPr algn="l"/>
          <a:r>
            <a:rPr lang="en-US"/>
            <a:t>Protective Factors Individual &amp; Social</a:t>
          </a:r>
        </a:p>
      </dgm:t>
    </dgm:pt>
    <dgm:pt modelId="{31EAF93B-AF69-374C-ABD6-CBD36773F3D7}" type="parTrans" cxnId="{23C422E9-14E7-D142-9A26-3B9B745DADBB}">
      <dgm:prSet/>
      <dgm:spPr/>
      <dgm:t>
        <a:bodyPr/>
        <a:lstStyle/>
        <a:p>
          <a:pPr algn="l"/>
          <a:endParaRPr lang="en-US"/>
        </a:p>
      </dgm:t>
    </dgm:pt>
    <dgm:pt modelId="{F2977FD2-0711-BA4E-9AD3-CBF24DE0C390}" type="sibTrans" cxnId="{23C422E9-14E7-D142-9A26-3B9B745DADBB}">
      <dgm:prSet/>
      <dgm:spPr/>
      <dgm:t>
        <a:bodyPr/>
        <a:lstStyle/>
        <a:p>
          <a:pPr algn="l"/>
          <a:endParaRPr lang="en-US"/>
        </a:p>
      </dgm:t>
    </dgm:pt>
    <dgm:pt modelId="{8A288F11-5B50-C54E-94F1-0FD39A396012}">
      <dgm:prSet phldrT="[Text]" custT="1"/>
      <dgm:spPr/>
      <dgm:t>
        <a:bodyPr/>
        <a:lstStyle/>
        <a:p>
          <a:pPr algn="l"/>
          <a:r>
            <a:rPr lang="en-US" sz="1400"/>
            <a:t>Personality Traits; Family Networks; .... </a:t>
          </a:r>
          <a:r>
            <a:rPr lang="en-US" sz="1400" i="1"/>
            <a:t>eg. support from wider family</a:t>
          </a:r>
        </a:p>
      </dgm:t>
    </dgm:pt>
    <dgm:pt modelId="{C14004B0-1CE6-9D44-B3FF-AC3516335255}" type="parTrans" cxnId="{6AD26315-A093-5C47-BB00-4D89A8EA068A}">
      <dgm:prSet/>
      <dgm:spPr/>
      <dgm:t>
        <a:bodyPr/>
        <a:lstStyle/>
        <a:p>
          <a:pPr algn="l"/>
          <a:endParaRPr lang="en-US"/>
        </a:p>
      </dgm:t>
    </dgm:pt>
    <dgm:pt modelId="{68526B74-D780-5D4B-9872-53BE2C8C49EE}" type="sibTrans" cxnId="{6AD26315-A093-5C47-BB00-4D89A8EA068A}">
      <dgm:prSet/>
      <dgm:spPr/>
      <dgm:t>
        <a:bodyPr/>
        <a:lstStyle/>
        <a:p>
          <a:pPr algn="l"/>
          <a:endParaRPr lang="en-US"/>
        </a:p>
      </dgm:t>
    </dgm:pt>
    <dgm:pt modelId="{D6A84685-3AC7-8149-8A80-7B5E5EE274EA}">
      <dgm:prSet phldrT="[Text]"/>
      <dgm:spPr/>
      <dgm:t>
        <a:bodyPr/>
        <a:lstStyle/>
        <a:p>
          <a:pPr algn="l"/>
          <a:r>
            <a:rPr lang="en-US"/>
            <a:t>Protective Factors Societal/ Political</a:t>
          </a:r>
        </a:p>
      </dgm:t>
    </dgm:pt>
    <dgm:pt modelId="{33DCCA70-E3C1-DB4C-9560-19F9614B25A6}" type="parTrans" cxnId="{BFFB1520-FDFA-014E-A117-210E09139A06}">
      <dgm:prSet/>
      <dgm:spPr/>
      <dgm:t>
        <a:bodyPr/>
        <a:lstStyle/>
        <a:p>
          <a:pPr algn="l"/>
          <a:endParaRPr lang="en-US"/>
        </a:p>
      </dgm:t>
    </dgm:pt>
    <dgm:pt modelId="{A89D50F6-B810-934F-A2D4-C330CF946809}" type="sibTrans" cxnId="{BFFB1520-FDFA-014E-A117-210E09139A06}">
      <dgm:prSet/>
      <dgm:spPr/>
      <dgm:t>
        <a:bodyPr/>
        <a:lstStyle/>
        <a:p>
          <a:pPr algn="l"/>
          <a:endParaRPr lang="en-US"/>
        </a:p>
      </dgm:t>
    </dgm:pt>
    <dgm:pt modelId="{9AD8A442-3E29-E34C-9F1C-6B3CC91953D4}">
      <dgm:prSet phldrT="[Text]" custT="1"/>
      <dgm:spPr/>
      <dgm:t>
        <a:bodyPr tIns="0"/>
        <a:lstStyle/>
        <a:p>
          <a:pPr algn="l"/>
          <a:r>
            <a:rPr lang="en-US" sz="1400"/>
            <a:t>Norms, Values,  Policies, Systems &amp; Structures </a:t>
          </a:r>
          <a:r>
            <a:rPr lang="en-US" sz="1400" i="1"/>
            <a:t>eg. inclusive ethos</a:t>
          </a:r>
          <a:endParaRPr lang="en-US" sz="1400"/>
        </a:p>
      </dgm:t>
    </dgm:pt>
    <dgm:pt modelId="{2FD0397C-8B86-624C-A6EA-035AFE554CED}" type="parTrans" cxnId="{131A51CD-3A01-7F48-94FD-ECF2A7988AF3}">
      <dgm:prSet/>
      <dgm:spPr/>
      <dgm:t>
        <a:bodyPr/>
        <a:lstStyle/>
        <a:p>
          <a:pPr algn="l"/>
          <a:endParaRPr lang="en-US"/>
        </a:p>
      </dgm:t>
    </dgm:pt>
    <dgm:pt modelId="{F3166DE4-C657-0041-8317-44C7DD1A77F8}" type="sibTrans" cxnId="{131A51CD-3A01-7F48-94FD-ECF2A7988AF3}">
      <dgm:prSet/>
      <dgm:spPr/>
      <dgm:t>
        <a:bodyPr/>
        <a:lstStyle/>
        <a:p>
          <a:pPr algn="l"/>
          <a:endParaRPr lang="en-US"/>
        </a:p>
      </dgm:t>
    </dgm:pt>
    <dgm:pt modelId="{C7EB3A65-A08F-FF48-B5BD-519B7A1D5D11}">
      <dgm:prSet phldrT="[Text]"/>
      <dgm:spPr/>
      <dgm:t>
        <a:bodyPr/>
        <a:lstStyle/>
        <a:p>
          <a:pPr algn="l"/>
          <a:r>
            <a:rPr lang="en-US"/>
            <a:t>Risk Factors Societal/ Political</a:t>
          </a:r>
        </a:p>
      </dgm:t>
    </dgm:pt>
    <dgm:pt modelId="{5D2F8EE4-BFE4-A54C-A669-2CCBD49B7BC1}" type="parTrans" cxnId="{75120E72-D462-7043-84A5-98A160097060}">
      <dgm:prSet/>
      <dgm:spPr/>
      <dgm:t>
        <a:bodyPr/>
        <a:lstStyle/>
        <a:p>
          <a:pPr algn="l"/>
          <a:endParaRPr lang="en-US"/>
        </a:p>
      </dgm:t>
    </dgm:pt>
    <dgm:pt modelId="{65697C7E-CDA3-7244-BEC7-FFEB40FDBD2B}" type="sibTrans" cxnId="{75120E72-D462-7043-84A5-98A160097060}">
      <dgm:prSet/>
      <dgm:spPr/>
      <dgm:t>
        <a:bodyPr/>
        <a:lstStyle/>
        <a:p>
          <a:pPr algn="l"/>
          <a:endParaRPr lang="en-US"/>
        </a:p>
      </dgm:t>
    </dgm:pt>
    <dgm:pt modelId="{8673A1D7-0F03-DB44-BFDE-7D4BE109E257}">
      <dgm:prSet phldrT="[Text]" custT="1"/>
      <dgm:spPr/>
      <dgm:t>
        <a:bodyPr tIns="0" rIns="72000"/>
        <a:lstStyle/>
        <a:p>
          <a:pPr algn="l"/>
          <a:r>
            <a:rPr lang="en-US" sz="1400"/>
            <a:t>Norms, Values,  Policies, Systems &amp; Structures </a:t>
          </a:r>
          <a:r>
            <a:rPr lang="en-US" sz="1400" i="1"/>
            <a:t>eg. poverty</a:t>
          </a:r>
        </a:p>
      </dgm:t>
    </dgm:pt>
    <dgm:pt modelId="{974767FC-8435-554C-8906-7CB50B5E2069}" type="parTrans" cxnId="{3DD70BD1-D9E6-5A43-940F-BA92E62A2869}">
      <dgm:prSet/>
      <dgm:spPr/>
      <dgm:t>
        <a:bodyPr/>
        <a:lstStyle/>
        <a:p>
          <a:pPr algn="l"/>
          <a:endParaRPr lang="en-US"/>
        </a:p>
      </dgm:t>
    </dgm:pt>
    <dgm:pt modelId="{CEF84940-CB4B-AB4C-89A5-F8ACCC304B3E}" type="sibTrans" cxnId="{3DD70BD1-D9E6-5A43-940F-BA92E62A2869}">
      <dgm:prSet/>
      <dgm:spPr/>
      <dgm:t>
        <a:bodyPr/>
        <a:lstStyle/>
        <a:p>
          <a:pPr algn="l"/>
          <a:endParaRPr lang="en-US"/>
        </a:p>
      </dgm:t>
    </dgm:pt>
    <dgm:pt modelId="{A873AAE4-1C4F-3347-8F21-191CE1CF636E}" type="pres">
      <dgm:prSet presAssocID="{101F8CCA-9FB3-AA43-8908-67BE7711379D}" presName="cycleMatrixDiagram" presStyleCnt="0">
        <dgm:presLayoutVars>
          <dgm:chMax val="1"/>
          <dgm:dir/>
          <dgm:animLvl val="lvl"/>
          <dgm:resizeHandles val="exact"/>
        </dgm:presLayoutVars>
      </dgm:prSet>
      <dgm:spPr/>
      <dgm:t>
        <a:bodyPr/>
        <a:lstStyle/>
        <a:p>
          <a:endParaRPr lang="en-US"/>
        </a:p>
      </dgm:t>
    </dgm:pt>
    <dgm:pt modelId="{8EADA0A3-E113-2C4D-A63D-69D1094E5F57}" type="pres">
      <dgm:prSet presAssocID="{101F8CCA-9FB3-AA43-8908-67BE7711379D}" presName="children" presStyleCnt="0"/>
      <dgm:spPr/>
    </dgm:pt>
    <dgm:pt modelId="{E0071AD3-3DA8-464F-82CB-022D7D21AD5D}" type="pres">
      <dgm:prSet presAssocID="{101F8CCA-9FB3-AA43-8908-67BE7711379D}" presName="child1group" presStyleCnt="0"/>
      <dgm:spPr/>
    </dgm:pt>
    <dgm:pt modelId="{8E39085F-1CBE-6240-A54E-8AA820C8743C}" type="pres">
      <dgm:prSet presAssocID="{101F8CCA-9FB3-AA43-8908-67BE7711379D}" presName="child1" presStyleLbl="bgAcc1" presStyleIdx="0" presStyleCnt="4" custScaleX="154639" custLinFactNeighborX="-16371" custLinFactNeighborY="-5069"/>
      <dgm:spPr/>
      <dgm:t>
        <a:bodyPr/>
        <a:lstStyle/>
        <a:p>
          <a:endParaRPr lang="en-US"/>
        </a:p>
      </dgm:t>
    </dgm:pt>
    <dgm:pt modelId="{8BC0CAC3-1C9F-9C43-8D25-51C8E99250DF}" type="pres">
      <dgm:prSet presAssocID="{101F8CCA-9FB3-AA43-8908-67BE7711379D}" presName="child1Text" presStyleLbl="bgAcc1" presStyleIdx="0" presStyleCnt="4">
        <dgm:presLayoutVars>
          <dgm:bulletEnabled val="1"/>
        </dgm:presLayoutVars>
      </dgm:prSet>
      <dgm:spPr/>
      <dgm:t>
        <a:bodyPr/>
        <a:lstStyle/>
        <a:p>
          <a:endParaRPr lang="en-US"/>
        </a:p>
      </dgm:t>
    </dgm:pt>
    <dgm:pt modelId="{92F25BC8-BB51-564A-A549-4D2E65C1C56B}" type="pres">
      <dgm:prSet presAssocID="{101F8CCA-9FB3-AA43-8908-67BE7711379D}" presName="child2group" presStyleCnt="0"/>
      <dgm:spPr/>
    </dgm:pt>
    <dgm:pt modelId="{ADC93305-5E23-C54A-BFE5-DE3FC2AA9837}" type="pres">
      <dgm:prSet presAssocID="{101F8CCA-9FB3-AA43-8908-67BE7711379D}" presName="child2" presStyleLbl="bgAcc1" presStyleIdx="1" presStyleCnt="4" custScaleX="129645" custLinFactNeighborX="13926" custLinFactNeighborY="-1883"/>
      <dgm:spPr/>
      <dgm:t>
        <a:bodyPr/>
        <a:lstStyle/>
        <a:p>
          <a:endParaRPr lang="en-US"/>
        </a:p>
      </dgm:t>
    </dgm:pt>
    <dgm:pt modelId="{8C857045-9445-0643-82B8-0C79013D5F34}" type="pres">
      <dgm:prSet presAssocID="{101F8CCA-9FB3-AA43-8908-67BE7711379D}" presName="child2Text" presStyleLbl="bgAcc1" presStyleIdx="1" presStyleCnt="4">
        <dgm:presLayoutVars>
          <dgm:bulletEnabled val="1"/>
        </dgm:presLayoutVars>
      </dgm:prSet>
      <dgm:spPr/>
      <dgm:t>
        <a:bodyPr/>
        <a:lstStyle/>
        <a:p>
          <a:endParaRPr lang="en-US"/>
        </a:p>
      </dgm:t>
    </dgm:pt>
    <dgm:pt modelId="{D9458101-D0F7-BD43-854A-FFF5D7117429}" type="pres">
      <dgm:prSet presAssocID="{101F8CCA-9FB3-AA43-8908-67BE7711379D}" presName="child3group" presStyleCnt="0"/>
      <dgm:spPr/>
    </dgm:pt>
    <dgm:pt modelId="{0D515E6A-7260-124A-B682-58571943047C}" type="pres">
      <dgm:prSet presAssocID="{101F8CCA-9FB3-AA43-8908-67BE7711379D}" presName="child3" presStyleLbl="bgAcc1" presStyleIdx="2" presStyleCnt="4" custScaleX="134886" custLinFactNeighborX="13894" custLinFactNeighborY="3901"/>
      <dgm:spPr/>
      <dgm:t>
        <a:bodyPr/>
        <a:lstStyle/>
        <a:p>
          <a:endParaRPr lang="en-US"/>
        </a:p>
      </dgm:t>
    </dgm:pt>
    <dgm:pt modelId="{5421E09F-A48A-044E-9296-25663EAF010D}" type="pres">
      <dgm:prSet presAssocID="{101F8CCA-9FB3-AA43-8908-67BE7711379D}" presName="child3Text" presStyleLbl="bgAcc1" presStyleIdx="2" presStyleCnt="4">
        <dgm:presLayoutVars>
          <dgm:bulletEnabled val="1"/>
        </dgm:presLayoutVars>
      </dgm:prSet>
      <dgm:spPr/>
      <dgm:t>
        <a:bodyPr/>
        <a:lstStyle/>
        <a:p>
          <a:endParaRPr lang="en-US"/>
        </a:p>
      </dgm:t>
    </dgm:pt>
    <dgm:pt modelId="{59755775-FE7E-414A-9C1E-080E49FAF2FF}" type="pres">
      <dgm:prSet presAssocID="{101F8CCA-9FB3-AA43-8908-67BE7711379D}" presName="child4group" presStyleCnt="0"/>
      <dgm:spPr/>
    </dgm:pt>
    <dgm:pt modelId="{4056BE4D-7EA1-9946-A9E9-D98F097CA970}" type="pres">
      <dgm:prSet presAssocID="{101F8CCA-9FB3-AA43-8908-67BE7711379D}" presName="child4" presStyleLbl="bgAcc1" presStyleIdx="3" presStyleCnt="4" custScaleX="143879" custLinFactNeighborX="-10970" custLinFactNeighborY="3901"/>
      <dgm:spPr/>
      <dgm:t>
        <a:bodyPr/>
        <a:lstStyle/>
        <a:p>
          <a:endParaRPr lang="en-US"/>
        </a:p>
      </dgm:t>
    </dgm:pt>
    <dgm:pt modelId="{34BB62C8-908C-5642-9F22-6A2687EC885D}" type="pres">
      <dgm:prSet presAssocID="{101F8CCA-9FB3-AA43-8908-67BE7711379D}" presName="child4Text" presStyleLbl="bgAcc1" presStyleIdx="3" presStyleCnt="4">
        <dgm:presLayoutVars>
          <dgm:bulletEnabled val="1"/>
        </dgm:presLayoutVars>
      </dgm:prSet>
      <dgm:spPr/>
      <dgm:t>
        <a:bodyPr/>
        <a:lstStyle/>
        <a:p>
          <a:endParaRPr lang="en-US"/>
        </a:p>
      </dgm:t>
    </dgm:pt>
    <dgm:pt modelId="{3BDA3678-DCAD-0A47-B697-3EE2FC48E6E7}" type="pres">
      <dgm:prSet presAssocID="{101F8CCA-9FB3-AA43-8908-67BE7711379D}" presName="childPlaceholder" presStyleCnt="0"/>
      <dgm:spPr/>
    </dgm:pt>
    <dgm:pt modelId="{DE6B50C3-6AF0-7840-A306-76191CFD9A44}" type="pres">
      <dgm:prSet presAssocID="{101F8CCA-9FB3-AA43-8908-67BE7711379D}" presName="circle" presStyleCnt="0"/>
      <dgm:spPr/>
    </dgm:pt>
    <dgm:pt modelId="{53DD3FCB-2C3E-2D45-8592-84B1ED336FB6}" type="pres">
      <dgm:prSet presAssocID="{101F8CCA-9FB3-AA43-8908-67BE7711379D}" presName="quadrant1" presStyleLbl="node1" presStyleIdx="0" presStyleCnt="4">
        <dgm:presLayoutVars>
          <dgm:chMax val="1"/>
          <dgm:bulletEnabled val="1"/>
        </dgm:presLayoutVars>
      </dgm:prSet>
      <dgm:spPr/>
      <dgm:t>
        <a:bodyPr/>
        <a:lstStyle/>
        <a:p>
          <a:endParaRPr lang="en-US"/>
        </a:p>
      </dgm:t>
    </dgm:pt>
    <dgm:pt modelId="{05CA760C-9CAD-884E-8300-0BD4424F43BA}" type="pres">
      <dgm:prSet presAssocID="{101F8CCA-9FB3-AA43-8908-67BE7711379D}" presName="quadrant2" presStyleLbl="node1" presStyleIdx="1" presStyleCnt="4">
        <dgm:presLayoutVars>
          <dgm:chMax val="1"/>
          <dgm:bulletEnabled val="1"/>
        </dgm:presLayoutVars>
      </dgm:prSet>
      <dgm:spPr/>
      <dgm:t>
        <a:bodyPr/>
        <a:lstStyle/>
        <a:p>
          <a:endParaRPr lang="en-US"/>
        </a:p>
      </dgm:t>
    </dgm:pt>
    <dgm:pt modelId="{7BB82805-9BC5-C247-8EB8-C8DA8BF4FA51}" type="pres">
      <dgm:prSet presAssocID="{101F8CCA-9FB3-AA43-8908-67BE7711379D}" presName="quadrant3" presStyleLbl="node1" presStyleIdx="2" presStyleCnt="4">
        <dgm:presLayoutVars>
          <dgm:chMax val="1"/>
          <dgm:bulletEnabled val="1"/>
        </dgm:presLayoutVars>
      </dgm:prSet>
      <dgm:spPr/>
      <dgm:t>
        <a:bodyPr/>
        <a:lstStyle/>
        <a:p>
          <a:endParaRPr lang="en-US"/>
        </a:p>
      </dgm:t>
    </dgm:pt>
    <dgm:pt modelId="{DAED4E8E-D7E8-714A-96CB-D204045BEA93}" type="pres">
      <dgm:prSet presAssocID="{101F8CCA-9FB3-AA43-8908-67BE7711379D}" presName="quadrant4" presStyleLbl="node1" presStyleIdx="3" presStyleCnt="4">
        <dgm:presLayoutVars>
          <dgm:chMax val="1"/>
          <dgm:bulletEnabled val="1"/>
        </dgm:presLayoutVars>
      </dgm:prSet>
      <dgm:spPr/>
      <dgm:t>
        <a:bodyPr/>
        <a:lstStyle/>
        <a:p>
          <a:endParaRPr lang="en-US"/>
        </a:p>
      </dgm:t>
    </dgm:pt>
    <dgm:pt modelId="{56446146-FB0C-C54D-B5BF-7E419148F9D6}" type="pres">
      <dgm:prSet presAssocID="{101F8CCA-9FB3-AA43-8908-67BE7711379D}" presName="quadrantPlaceholder" presStyleCnt="0"/>
      <dgm:spPr/>
    </dgm:pt>
    <dgm:pt modelId="{AE60BB0D-0EE4-D747-A6CA-8BE7418824D0}" type="pres">
      <dgm:prSet presAssocID="{101F8CCA-9FB3-AA43-8908-67BE7711379D}" presName="center1" presStyleLbl="fgShp" presStyleIdx="0" presStyleCnt="2"/>
      <dgm:spPr/>
    </dgm:pt>
    <dgm:pt modelId="{F4566C37-8397-5C44-BD6B-D99B7BD24E65}" type="pres">
      <dgm:prSet presAssocID="{101F8CCA-9FB3-AA43-8908-67BE7711379D}" presName="center2" presStyleLbl="fgShp" presStyleIdx="1" presStyleCnt="2"/>
      <dgm:spPr/>
    </dgm:pt>
  </dgm:ptLst>
  <dgm:cxnLst>
    <dgm:cxn modelId="{3DD70BD1-D9E6-5A43-940F-BA92E62A2869}" srcId="{C7EB3A65-A08F-FF48-B5BD-519B7A1D5D11}" destId="{8673A1D7-0F03-DB44-BFDE-7D4BE109E257}" srcOrd="0" destOrd="0" parTransId="{974767FC-8435-554C-8906-7CB50B5E2069}" sibTransId="{CEF84940-CB4B-AB4C-89A5-F8ACCC304B3E}"/>
    <dgm:cxn modelId="{ADC4E0C1-0EBC-B541-9C55-E9D281018A03}" type="presOf" srcId="{9AD8A442-3E29-E34C-9F1C-6B3CC91953D4}" destId="{0D515E6A-7260-124A-B682-58571943047C}" srcOrd="0" destOrd="0" presId="urn:microsoft.com/office/officeart/2005/8/layout/cycle4"/>
    <dgm:cxn modelId="{80EB9125-A30B-7C44-91CF-AA7149CA698F}" type="presOf" srcId="{3CFA5D8F-48AC-EC4D-A989-103184E154F1}" destId="{53DD3FCB-2C3E-2D45-8592-84B1ED336FB6}" srcOrd="0" destOrd="0" presId="urn:microsoft.com/office/officeart/2005/8/layout/cycle4"/>
    <dgm:cxn modelId="{0A684A51-6DAC-7646-A172-E4E9AA6E146C}" type="presOf" srcId="{8A288F11-5B50-C54E-94F1-0FD39A396012}" destId="{ADC93305-5E23-C54A-BFE5-DE3FC2AA9837}" srcOrd="0" destOrd="0" presId="urn:microsoft.com/office/officeart/2005/8/layout/cycle4"/>
    <dgm:cxn modelId="{F9D2F492-0327-F744-9499-2910E2060792}" type="presOf" srcId="{8673A1D7-0F03-DB44-BFDE-7D4BE109E257}" destId="{34BB62C8-908C-5642-9F22-6A2687EC885D}" srcOrd="1" destOrd="0" presId="urn:microsoft.com/office/officeart/2005/8/layout/cycle4"/>
    <dgm:cxn modelId="{F7233719-11E6-D848-A7ED-10458135388E}" type="presOf" srcId="{C0C3D8A1-A1E7-2445-A930-C11CEA271362}" destId="{8BC0CAC3-1C9F-9C43-8D25-51C8E99250DF}" srcOrd="1" destOrd="0" presId="urn:microsoft.com/office/officeart/2005/8/layout/cycle4"/>
    <dgm:cxn modelId="{8F760CC5-2FCD-894C-A178-BF99D9985EA3}" type="presOf" srcId="{D6A84685-3AC7-8149-8A80-7B5E5EE274EA}" destId="{7BB82805-9BC5-C247-8EB8-C8DA8BF4FA51}" srcOrd="0" destOrd="0" presId="urn:microsoft.com/office/officeart/2005/8/layout/cycle4"/>
    <dgm:cxn modelId="{25D3BAE9-5F3E-B94C-8A6D-E78A6DCD3DA1}" type="presOf" srcId="{C7EB3A65-A08F-FF48-B5BD-519B7A1D5D11}" destId="{DAED4E8E-D7E8-714A-96CB-D204045BEA93}" srcOrd="0" destOrd="0" presId="urn:microsoft.com/office/officeart/2005/8/layout/cycle4"/>
    <dgm:cxn modelId="{DB1779CE-C686-BE49-BCB5-41284BD380BD}" type="presOf" srcId="{8673A1D7-0F03-DB44-BFDE-7D4BE109E257}" destId="{4056BE4D-7EA1-9946-A9E9-D98F097CA970}" srcOrd="0" destOrd="0" presId="urn:microsoft.com/office/officeart/2005/8/layout/cycle4"/>
    <dgm:cxn modelId="{23C422E9-14E7-D142-9A26-3B9B745DADBB}" srcId="{101F8CCA-9FB3-AA43-8908-67BE7711379D}" destId="{0FA5B1F2-0AC7-5240-8029-D63DE91720D2}" srcOrd="1" destOrd="0" parTransId="{31EAF93B-AF69-374C-ABD6-CBD36773F3D7}" sibTransId="{F2977FD2-0711-BA4E-9AD3-CBF24DE0C390}"/>
    <dgm:cxn modelId="{BFFB1520-FDFA-014E-A117-210E09139A06}" srcId="{101F8CCA-9FB3-AA43-8908-67BE7711379D}" destId="{D6A84685-3AC7-8149-8A80-7B5E5EE274EA}" srcOrd="2" destOrd="0" parTransId="{33DCCA70-E3C1-DB4C-9560-19F9614B25A6}" sibTransId="{A89D50F6-B810-934F-A2D4-C330CF946809}"/>
    <dgm:cxn modelId="{D4EE61BE-CC09-D240-A4AB-03233A095CDD}" type="presOf" srcId="{8A288F11-5B50-C54E-94F1-0FD39A396012}" destId="{8C857045-9445-0643-82B8-0C79013D5F34}" srcOrd="1" destOrd="0" presId="urn:microsoft.com/office/officeart/2005/8/layout/cycle4"/>
    <dgm:cxn modelId="{C51AB0AE-D67B-6248-A87D-6FA3C4F2FA48}" type="presOf" srcId="{9AD8A442-3E29-E34C-9F1C-6B3CC91953D4}" destId="{5421E09F-A48A-044E-9296-25663EAF010D}" srcOrd="1" destOrd="0" presId="urn:microsoft.com/office/officeart/2005/8/layout/cycle4"/>
    <dgm:cxn modelId="{A0A44FFC-892A-5A48-BFFB-8C4EB94F8051}" type="presOf" srcId="{101F8CCA-9FB3-AA43-8908-67BE7711379D}" destId="{A873AAE4-1C4F-3347-8F21-191CE1CF636E}" srcOrd="0" destOrd="0" presId="urn:microsoft.com/office/officeart/2005/8/layout/cycle4"/>
    <dgm:cxn modelId="{6AD26315-A093-5C47-BB00-4D89A8EA068A}" srcId="{0FA5B1F2-0AC7-5240-8029-D63DE91720D2}" destId="{8A288F11-5B50-C54E-94F1-0FD39A396012}" srcOrd="0" destOrd="0" parTransId="{C14004B0-1CE6-9D44-B3FF-AC3516335255}" sibTransId="{68526B74-D780-5D4B-9872-53BE2C8C49EE}"/>
    <dgm:cxn modelId="{2E21B112-FD43-A249-B602-4C6F58F7FB02}" type="presOf" srcId="{0FA5B1F2-0AC7-5240-8029-D63DE91720D2}" destId="{05CA760C-9CAD-884E-8300-0BD4424F43BA}" srcOrd="0" destOrd="0" presId="urn:microsoft.com/office/officeart/2005/8/layout/cycle4"/>
    <dgm:cxn modelId="{18DF55BE-0B42-B042-84BC-C9CA3C19D4A3}" srcId="{3CFA5D8F-48AC-EC4D-A989-103184E154F1}" destId="{C0C3D8A1-A1E7-2445-A930-C11CEA271362}" srcOrd="0" destOrd="0" parTransId="{3A861DE3-6640-3845-A32E-1E7A434ACC01}" sibTransId="{FC8518D2-3EAD-8A43-A166-1DE592452B70}"/>
    <dgm:cxn modelId="{1124FFEB-6BA8-A341-9959-8CAAF3047E41}" type="presOf" srcId="{C0C3D8A1-A1E7-2445-A930-C11CEA271362}" destId="{8E39085F-1CBE-6240-A54E-8AA820C8743C}" srcOrd="0" destOrd="0" presId="urn:microsoft.com/office/officeart/2005/8/layout/cycle4"/>
    <dgm:cxn modelId="{131A51CD-3A01-7F48-94FD-ECF2A7988AF3}" srcId="{D6A84685-3AC7-8149-8A80-7B5E5EE274EA}" destId="{9AD8A442-3E29-E34C-9F1C-6B3CC91953D4}" srcOrd="0" destOrd="0" parTransId="{2FD0397C-8B86-624C-A6EA-035AFE554CED}" sibTransId="{F3166DE4-C657-0041-8317-44C7DD1A77F8}"/>
    <dgm:cxn modelId="{75120E72-D462-7043-84A5-98A160097060}" srcId="{101F8CCA-9FB3-AA43-8908-67BE7711379D}" destId="{C7EB3A65-A08F-FF48-B5BD-519B7A1D5D11}" srcOrd="3" destOrd="0" parTransId="{5D2F8EE4-BFE4-A54C-A669-2CCBD49B7BC1}" sibTransId="{65697C7E-CDA3-7244-BEC7-FFEB40FDBD2B}"/>
    <dgm:cxn modelId="{B23D0470-2DB9-664C-856E-D8663FA25F2A}" srcId="{101F8CCA-9FB3-AA43-8908-67BE7711379D}" destId="{3CFA5D8F-48AC-EC4D-A989-103184E154F1}" srcOrd="0" destOrd="0" parTransId="{46FCB834-4525-124C-A271-7B6E5762EAA6}" sibTransId="{BDC578F2-6D98-BE43-ADE0-9946F9F4AAE8}"/>
    <dgm:cxn modelId="{33BA0C5A-674E-CB41-A68A-C839C5D07996}" type="presParOf" srcId="{A873AAE4-1C4F-3347-8F21-191CE1CF636E}" destId="{8EADA0A3-E113-2C4D-A63D-69D1094E5F57}" srcOrd="0" destOrd="0" presId="urn:microsoft.com/office/officeart/2005/8/layout/cycle4"/>
    <dgm:cxn modelId="{9BC70AAC-95C2-9F4D-813E-640A76B557CA}" type="presParOf" srcId="{8EADA0A3-E113-2C4D-A63D-69D1094E5F57}" destId="{E0071AD3-3DA8-464F-82CB-022D7D21AD5D}" srcOrd="0" destOrd="0" presId="urn:microsoft.com/office/officeart/2005/8/layout/cycle4"/>
    <dgm:cxn modelId="{37F9CC58-381E-8344-B4E1-EE0F6ECACABB}" type="presParOf" srcId="{E0071AD3-3DA8-464F-82CB-022D7D21AD5D}" destId="{8E39085F-1CBE-6240-A54E-8AA820C8743C}" srcOrd="0" destOrd="0" presId="urn:microsoft.com/office/officeart/2005/8/layout/cycle4"/>
    <dgm:cxn modelId="{A8921327-9AE8-D64E-9254-EFCFF33513E8}" type="presParOf" srcId="{E0071AD3-3DA8-464F-82CB-022D7D21AD5D}" destId="{8BC0CAC3-1C9F-9C43-8D25-51C8E99250DF}" srcOrd="1" destOrd="0" presId="urn:microsoft.com/office/officeart/2005/8/layout/cycle4"/>
    <dgm:cxn modelId="{A1A798C3-85E8-E748-90E6-123D30E75995}" type="presParOf" srcId="{8EADA0A3-E113-2C4D-A63D-69D1094E5F57}" destId="{92F25BC8-BB51-564A-A549-4D2E65C1C56B}" srcOrd="1" destOrd="0" presId="urn:microsoft.com/office/officeart/2005/8/layout/cycle4"/>
    <dgm:cxn modelId="{45BBBD42-616E-D84E-906D-65C00F212C25}" type="presParOf" srcId="{92F25BC8-BB51-564A-A549-4D2E65C1C56B}" destId="{ADC93305-5E23-C54A-BFE5-DE3FC2AA9837}" srcOrd="0" destOrd="0" presId="urn:microsoft.com/office/officeart/2005/8/layout/cycle4"/>
    <dgm:cxn modelId="{17361DB4-E900-3840-B6E3-2F559B643BB7}" type="presParOf" srcId="{92F25BC8-BB51-564A-A549-4D2E65C1C56B}" destId="{8C857045-9445-0643-82B8-0C79013D5F34}" srcOrd="1" destOrd="0" presId="urn:microsoft.com/office/officeart/2005/8/layout/cycle4"/>
    <dgm:cxn modelId="{C2DE4245-733E-4143-8621-49F03DF962F7}" type="presParOf" srcId="{8EADA0A3-E113-2C4D-A63D-69D1094E5F57}" destId="{D9458101-D0F7-BD43-854A-FFF5D7117429}" srcOrd="2" destOrd="0" presId="urn:microsoft.com/office/officeart/2005/8/layout/cycle4"/>
    <dgm:cxn modelId="{E2662E71-9E55-ED42-B2EA-93B87C592FA5}" type="presParOf" srcId="{D9458101-D0F7-BD43-854A-FFF5D7117429}" destId="{0D515E6A-7260-124A-B682-58571943047C}" srcOrd="0" destOrd="0" presId="urn:microsoft.com/office/officeart/2005/8/layout/cycle4"/>
    <dgm:cxn modelId="{42EF1A4F-3ADC-A043-ADC6-1E2CEC658DEC}" type="presParOf" srcId="{D9458101-D0F7-BD43-854A-FFF5D7117429}" destId="{5421E09F-A48A-044E-9296-25663EAF010D}" srcOrd="1" destOrd="0" presId="urn:microsoft.com/office/officeart/2005/8/layout/cycle4"/>
    <dgm:cxn modelId="{04E5E782-C21C-884A-9F21-3EE43456B427}" type="presParOf" srcId="{8EADA0A3-E113-2C4D-A63D-69D1094E5F57}" destId="{59755775-FE7E-414A-9C1E-080E49FAF2FF}" srcOrd="3" destOrd="0" presId="urn:microsoft.com/office/officeart/2005/8/layout/cycle4"/>
    <dgm:cxn modelId="{8E3F9C6D-D25F-2547-93DD-76451F85B4A9}" type="presParOf" srcId="{59755775-FE7E-414A-9C1E-080E49FAF2FF}" destId="{4056BE4D-7EA1-9946-A9E9-D98F097CA970}" srcOrd="0" destOrd="0" presId="urn:microsoft.com/office/officeart/2005/8/layout/cycle4"/>
    <dgm:cxn modelId="{05DAC22A-820D-3D4C-BFE4-86B278B391F1}" type="presParOf" srcId="{59755775-FE7E-414A-9C1E-080E49FAF2FF}" destId="{34BB62C8-908C-5642-9F22-6A2687EC885D}" srcOrd="1" destOrd="0" presId="urn:microsoft.com/office/officeart/2005/8/layout/cycle4"/>
    <dgm:cxn modelId="{74828ADE-5A04-264E-A818-3DD8363D3FD4}" type="presParOf" srcId="{8EADA0A3-E113-2C4D-A63D-69D1094E5F57}" destId="{3BDA3678-DCAD-0A47-B697-3EE2FC48E6E7}" srcOrd="4" destOrd="0" presId="urn:microsoft.com/office/officeart/2005/8/layout/cycle4"/>
    <dgm:cxn modelId="{1183B0CC-A1C6-8E44-B79B-4CE4FE4BFA02}" type="presParOf" srcId="{A873AAE4-1C4F-3347-8F21-191CE1CF636E}" destId="{DE6B50C3-6AF0-7840-A306-76191CFD9A44}" srcOrd="1" destOrd="0" presId="urn:microsoft.com/office/officeart/2005/8/layout/cycle4"/>
    <dgm:cxn modelId="{927BF2D1-556C-6B44-9223-98A468407736}" type="presParOf" srcId="{DE6B50C3-6AF0-7840-A306-76191CFD9A44}" destId="{53DD3FCB-2C3E-2D45-8592-84B1ED336FB6}" srcOrd="0" destOrd="0" presId="urn:microsoft.com/office/officeart/2005/8/layout/cycle4"/>
    <dgm:cxn modelId="{4C4A28A1-8D9B-694D-8152-235E26C1D6D7}" type="presParOf" srcId="{DE6B50C3-6AF0-7840-A306-76191CFD9A44}" destId="{05CA760C-9CAD-884E-8300-0BD4424F43BA}" srcOrd="1" destOrd="0" presId="urn:microsoft.com/office/officeart/2005/8/layout/cycle4"/>
    <dgm:cxn modelId="{E70E4E50-C17A-E142-87B2-5F388D59A21D}" type="presParOf" srcId="{DE6B50C3-6AF0-7840-A306-76191CFD9A44}" destId="{7BB82805-9BC5-C247-8EB8-C8DA8BF4FA51}" srcOrd="2" destOrd="0" presId="urn:microsoft.com/office/officeart/2005/8/layout/cycle4"/>
    <dgm:cxn modelId="{FC19345B-79CA-3F42-B588-AEDCBF4D6BFB}" type="presParOf" srcId="{DE6B50C3-6AF0-7840-A306-76191CFD9A44}" destId="{DAED4E8E-D7E8-714A-96CB-D204045BEA93}" srcOrd="3" destOrd="0" presId="urn:microsoft.com/office/officeart/2005/8/layout/cycle4"/>
    <dgm:cxn modelId="{26B6E800-3BD9-1645-9057-080BC5E88AE0}" type="presParOf" srcId="{DE6B50C3-6AF0-7840-A306-76191CFD9A44}" destId="{56446146-FB0C-C54D-B5BF-7E419148F9D6}" srcOrd="4" destOrd="0" presId="urn:microsoft.com/office/officeart/2005/8/layout/cycle4"/>
    <dgm:cxn modelId="{DBADFD35-01E9-A640-94FE-A7927E272F79}" type="presParOf" srcId="{A873AAE4-1C4F-3347-8F21-191CE1CF636E}" destId="{AE60BB0D-0EE4-D747-A6CA-8BE7418824D0}" srcOrd="2" destOrd="0" presId="urn:microsoft.com/office/officeart/2005/8/layout/cycle4"/>
    <dgm:cxn modelId="{2CD63237-C780-5642-AEF1-4949DF15E253}" type="presParOf" srcId="{A873AAE4-1C4F-3347-8F21-191CE1CF636E}" destId="{F4566C37-8397-5C44-BD6B-D99B7BD24E65}"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F8CCA-9FB3-AA43-8908-67BE7711379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FA5D8F-48AC-EC4D-A989-103184E154F1}">
      <dgm:prSet phldrT="[Text]"/>
      <dgm:spPr/>
      <dgm:t>
        <a:bodyPr/>
        <a:lstStyle/>
        <a:p>
          <a:pPr algn="ctr"/>
          <a:r>
            <a:rPr lang="en-US"/>
            <a:t>Risk Factors Individual &amp; Social</a:t>
          </a:r>
        </a:p>
      </dgm:t>
    </dgm:pt>
    <dgm:pt modelId="{46FCB834-4525-124C-A271-7B6E5762EAA6}" type="parTrans" cxnId="{B23D0470-2DB9-664C-856E-D8663FA25F2A}">
      <dgm:prSet/>
      <dgm:spPr/>
      <dgm:t>
        <a:bodyPr/>
        <a:lstStyle/>
        <a:p>
          <a:pPr algn="l"/>
          <a:endParaRPr lang="en-US"/>
        </a:p>
      </dgm:t>
    </dgm:pt>
    <dgm:pt modelId="{BDC578F2-6D98-BE43-ADE0-9946F9F4AAE8}" type="sibTrans" cxnId="{B23D0470-2DB9-664C-856E-D8663FA25F2A}">
      <dgm:prSet/>
      <dgm:spPr/>
      <dgm:t>
        <a:bodyPr/>
        <a:lstStyle/>
        <a:p>
          <a:pPr algn="l"/>
          <a:endParaRPr lang="en-US"/>
        </a:p>
      </dgm:t>
    </dgm:pt>
    <dgm:pt modelId="{C0C3D8A1-A1E7-2445-A930-C11CEA271362}">
      <dgm:prSet phldrT="[Text]" custT="1"/>
      <dgm:spPr/>
      <dgm:t>
        <a:bodyPr/>
        <a:lstStyle/>
        <a:p>
          <a:pPr algn="l"/>
          <a:r>
            <a:rPr lang="en-US" sz="1400"/>
            <a:t>Personality Traits; Family Networks; .... </a:t>
          </a:r>
          <a:r>
            <a:rPr lang="en-US" sz="1400" i="1"/>
            <a:t>eg. post-natal depression</a:t>
          </a:r>
        </a:p>
      </dgm:t>
    </dgm:pt>
    <dgm:pt modelId="{3A861DE3-6640-3845-A32E-1E7A434ACC01}" type="parTrans" cxnId="{18DF55BE-0B42-B042-84BC-C9CA3C19D4A3}">
      <dgm:prSet/>
      <dgm:spPr/>
      <dgm:t>
        <a:bodyPr/>
        <a:lstStyle/>
        <a:p>
          <a:pPr algn="l"/>
          <a:endParaRPr lang="en-US"/>
        </a:p>
      </dgm:t>
    </dgm:pt>
    <dgm:pt modelId="{FC8518D2-3EAD-8A43-A166-1DE592452B70}" type="sibTrans" cxnId="{18DF55BE-0B42-B042-84BC-C9CA3C19D4A3}">
      <dgm:prSet/>
      <dgm:spPr/>
      <dgm:t>
        <a:bodyPr/>
        <a:lstStyle/>
        <a:p>
          <a:pPr algn="l"/>
          <a:endParaRPr lang="en-US"/>
        </a:p>
      </dgm:t>
    </dgm:pt>
    <dgm:pt modelId="{0FA5B1F2-0AC7-5240-8029-D63DE91720D2}">
      <dgm:prSet phldrT="[Text]"/>
      <dgm:spPr/>
      <dgm:t>
        <a:bodyPr/>
        <a:lstStyle/>
        <a:p>
          <a:pPr algn="l"/>
          <a:r>
            <a:rPr lang="en-US"/>
            <a:t>Protective Factors Individual &amp; Social</a:t>
          </a:r>
        </a:p>
      </dgm:t>
    </dgm:pt>
    <dgm:pt modelId="{31EAF93B-AF69-374C-ABD6-CBD36773F3D7}" type="parTrans" cxnId="{23C422E9-14E7-D142-9A26-3B9B745DADBB}">
      <dgm:prSet/>
      <dgm:spPr/>
      <dgm:t>
        <a:bodyPr/>
        <a:lstStyle/>
        <a:p>
          <a:pPr algn="l"/>
          <a:endParaRPr lang="en-US"/>
        </a:p>
      </dgm:t>
    </dgm:pt>
    <dgm:pt modelId="{F2977FD2-0711-BA4E-9AD3-CBF24DE0C390}" type="sibTrans" cxnId="{23C422E9-14E7-D142-9A26-3B9B745DADBB}">
      <dgm:prSet/>
      <dgm:spPr/>
      <dgm:t>
        <a:bodyPr/>
        <a:lstStyle/>
        <a:p>
          <a:pPr algn="l"/>
          <a:endParaRPr lang="en-US"/>
        </a:p>
      </dgm:t>
    </dgm:pt>
    <dgm:pt modelId="{8A288F11-5B50-C54E-94F1-0FD39A396012}">
      <dgm:prSet phldrT="[Text]" custT="1"/>
      <dgm:spPr/>
      <dgm:t>
        <a:bodyPr/>
        <a:lstStyle/>
        <a:p>
          <a:pPr algn="l"/>
          <a:r>
            <a:rPr lang="en-US" sz="1400"/>
            <a:t>Personality Traits; Family Networks; .... </a:t>
          </a:r>
          <a:r>
            <a:rPr lang="en-US" sz="1400" i="1"/>
            <a:t>eg. support from wider family</a:t>
          </a:r>
        </a:p>
      </dgm:t>
    </dgm:pt>
    <dgm:pt modelId="{C14004B0-1CE6-9D44-B3FF-AC3516335255}" type="parTrans" cxnId="{6AD26315-A093-5C47-BB00-4D89A8EA068A}">
      <dgm:prSet/>
      <dgm:spPr/>
      <dgm:t>
        <a:bodyPr/>
        <a:lstStyle/>
        <a:p>
          <a:pPr algn="l"/>
          <a:endParaRPr lang="en-US"/>
        </a:p>
      </dgm:t>
    </dgm:pt>
    <dgm:pt modelId="{68526B74-D780-5D4B-9872-53BE2C8C49EE}" type="sibTrans" cxnId="{6AD26315-A093-5C47-BB00-4D89A8EA068A}">
      <dgm:prSet/>
      <dgm:spPr/>
      <dgm:t>
        <a:bodyPr/>
        <a:lstStyle/>
        <a:p>
          <a:pPr algn="l"/>
          <a:endParaRPr lang="en-US"/>
        </a:p>
      </dgm:t>
    </dgm:pt>
    <dgm:pt modelId="{D6A84685-3AC7-8149-8A80-7B5E5EE274EA}">
      <dgm:prSet phldrT="[Text]"/>
      <dgm:spPr/>
      <dgm:t>
        <a:bodyPr/>
        <a:lstStyle/>
        <a:p>
          <a:pPr algn="l"/>
          <a:r>
            <a:rPr lang="en-US"/>
            <a:t>Protective Factors Societal/ Political</a:t>
          </a:r>
        </a:p>
      </dgm:t>
    </dgm:pt>
    <dgm:pt modelId="{33DCCA70-E3C1-DB4C-9560-19F9614B25A6}" type="parTrans" cxnId="{BFFB1520-FDFA-014E-A117-210E09139A06}">
      <dgm:prSet/>
      <dgm:spPr/>
      <dgm:t>
        <a:bodyPr/>
        <a:lstStyle/>
        <a:p>
          <a:pPr algn="l"/>
          <a:endParaRPr lang="en-US"/>
        </a:p>
      </dgm:t>
    </dgm:pt>
    <dgm:pt modelId="{A89D50F6-B810-934F-A2D4-C330CF946809}" type="sibTrans" cxnId="{BFFB1520-FDFA-014E-A117-210E09139A06}">
      <dgm:prSet/>
      <dgm:spPr/>
      <dgm:t>
        <a:bodyPr/>
        <a:lstStyle/>
        <a:p>
          <a:pPr algn="l"/>
          <a:endParaRPr lang="en-US"/>
        </a:p>
      </dgm:t>
    </dgm:pt>
    <dgm:pt modelId="{9AD8A442-3E29-E34C-9F1C-6B3CC91953D4}">
      <dgm:prSet phldrT="[Text]" custT="1"/>
      <dgm:spPr/>
      <dgm:t>
        <a:bodyPr tIns="0"/>
        <a:lstStyle/>
        <a:p>
          <a:pPr algn="l"/>
          <a:r>
            <a:rPr lang="en-US" sz="1400"/>
            <a:t>Norms, Values,  Policies, Systems &amp; Structures </a:t>
          </a:r>
          <a:r>
            <a:rPr lang="en-US" sz="1400" i="1"/>
            <a:t>eg. inclusive ethos</a:t>
          </a:r>
          <a:endParaRPr lang="en-US" sz="1400"/>
        </a:p>
      </dgm:t>
    </dgm:pt>
    <dgm:pt modelId="{2FD0397C-8B86-624C-A6EA-035AFE554CED}" type="parTrans" cxnId="{131A51CD-3A01-7F48-94FD-ECF2A7988AF3}">
      <dgm:prSet/>
      <dgm:spPr/>
      <dgm:t>
        <a:bodyPr/>
        <a:lstStyle/>
        <a:p>
          <a:pPr algn="l"/>
          <a:endParaRPr lang="en-US"/>
        </a:p>
      </dgm:t>
    </dgm:pt>
    <dgm:pt modelId="{F3166DE4-C657-0041-8317-44C7DD1A77F8}" type="sibTrans" cxnId="{131A51CD-3A01-7F48-94FD-ECF2A7988AF3}">
      <dgm:prSet/>
      <dgm:spPr/>
      <dgm:t>
        <a:bodyPr/>
        <a:lstStyle/>
        <a:p>
          <a:pPr algn="l"/>
          <a:endParaRPr lang="en-US"/>
        </a:p>
      </dgm:t>
    </dgm:pt>
    <dgm:pt modelId="{C7EB3A65-A08F-FF48-B5BD-519B7A1D5D11}">
      <dgm:prSet phldrT="[Text]"/>
      <dgm:spPr/>
      <dgm:t>
        <a:bodyPr/>
        <a:lstStyle/>
        <a:p>
          <a:pPr algn="l"/>
          <a:r>
            <a:rPr lang="en-US"/>
            <a:t>Risk Factors Societal/ Political</a:t>
          </a:r>
        </a:p>
      </dgm:t>
    </dgm:pt>
    <dgm:pt modelId="{5D2F8EE4-BFE4-A54C-A669-2CCBD49B7BC1}" type="parTrans" cxnId="{75120E72-D462-7043-84A5-98A160097060}">
      <dgm:prSet/>
      <dgm:spPr/>
      <dgm:t>
        <a:bodyPr/>
        <a:lstStyle/>
        <a:p>
          <a:pPr algn="l"/>
          <a:endParaRPr lang="en-US"/>
        </a:p>
      </dgm:t>
    </dgm:pt>
    <dgm:pt modelId="{65697C7E-CDA3-7244-BEC7-FFEB40FDBD2B}" type="sibTrans" cxnId="{75120E72-D462-7043-84A5-98A160097060}">
      <dgm:prSet/>
      <dgm:spPr/>
      <dgm:t>
        <a:bodyPr/>
        <a:lstStyle/>
        <a:p>
          <a:pPr algn="l"/>
          <a:endParaRPr lang="en-US"/>
        </a:p>
      </dgm:t>
    </dgm:pt>
    <dgm:pt modelId="{8673A1D7-0F03-DB44-BFDE-7D4BE109E257}">
      <dgm:prSet phldrT="[Text]" custT="1"/>
      <dgm:spPr/>
      <dgm:t>
        <a:bodyPr tIns="0" rIns="72000"/>
        <a:lstStyle/>
        <a:p>
          <a:pPr algn="l"/>
          <a:r>
            <a:rPr lang="en-US" sz="1400"/>
            <a:t>Norms, Values,  Policies, Systems &amp; Structures </a:t>
          </a:r>
          <a:r>
            <a:rPr lang="en-US" sz="1400" i="1"/>
            <a:t>eg. poverty</a:t>
          </a:r>
        </a:p>
      </dgm:t>
    </dgm:pt>
    <dgm:pt modelId="{974767FC-8435-554C-8906-7CB50B5E2069}" type="parTrans" cxnId="{3DD70BD1-D9E6-5A43-940F-BA92E62A2869}">
      <dgm:prSet/>
      <dgm:spPr/>
      <dgm:t>
        <a:bodyPr/>
        <a:lstStyle/>
        <a:p>
          <a:pPr algn="l"/>
          <a:endParaRPr lang="en-US"/>
        </a:p>
      </dgm:t>
    </dgm:pt>
    <dgm:pt modelId="{CEF84940-CB4B-AB4C-89A5-F8ACCC304B3E}" type="sibTrans" cxnId="{3DD70BD1-D9E6-5A43-940F-BA92E62A2869}">
      <dgm:prSet/>
      <dgm:spPr/>
      <dgm:t>
        <a:bodyPr/>
        <a:lstStyle/>
        <a:p>
          <a:pPr algn="l"/>
          <a:endParaRPr lang="en-US"/>
        </a:p>
      </dgm:t>
    </dgm:pt>
    <dgm:pt modelId="{A873AAE4-1C4F-3347-8F21-191CE1CF636E}" type="pres">
      <dgm:prSet presAssocID="{101F8CCA-9FB3-AA43-8908-67BE7711379D}" presName="cycleMatrixDiagram" presStyleCnt="0">
        <dgm:presLayoutVars>
          <dgm:chMax val="1"/>
          <dgm:dir/>
          <dgm:animLvl val="lvl"/>
          <dgm:resizeHandles val="exact"/>
        </dgm:presLayoutVars>
      </dgm:prSet>
      <dgm:spPr/>
      <dgm:t>
        <a:bodyPr/>
        <a:lstStyle/>
        <a:p>
          <a:endParaRPr lang="en-US"/>
        </a:p>
      </dgm:t>
    </dgm:pt>
    <dgm:pt modelId="{8EADA0A3-E113-2C4D-A63D-69D1094E5F57}" type="pres">
      <dgm:prSet presAssocID="{101F8CCA-9FB3-AA43-8908-67BE7711379D}" presName="children" presStyleCnt="0"/>
      <dgm:spPr/>
    </dgm:pt>
    <dgm:pt modelId="{E0071AD3-3DA8-464F-82CB-022D7D21AD5D}" type="pres">
      <dgm:prSet presAssocID="{101F8CCA-9FB3-AA43-8908-67BE7711379D}" presName="child1group" presStyleCnt="0"/>
      <dgm:spPr/>
    </dgm:pt>
    <dgm:pt modelId="{8E39085F-1CBE-6240-A54E-8AA820C8743C}" type="pres">
      <dgm:prSet presAssocID="{101F8CCA-9FB3-AA43-8908-67BE7711379D}" presName="child1" presStyleLbl="bgAcc1" presStyleIdx="0" presStyleCnt="4" custScaleX="154639" custLinFactNeighborX="-16371" custLinFactNeighborY="-5069"/>
      <dgm:spPr/>
      <dgm:t>
        <a:bodyPr/>
        <a:lstStyle/>
        <a:p>
          <a:endParaRPr lang="en-US"/>
        </a:p>
      </dgm:t>
    </dgm:pt>
    <dgm:pt modelId="{8BC0CAC3-1C9F-9C43-8D25-51C8E99250DF}" type="pres">
      <dgm:prSet presAssocID="{101F8CCA-9FB3-AA43-8908-67BE7711379D}" presName="child1Text" presStyleLbl="bgAcc1" presStyleIdx="0" presStyleCnt="4">
        <dgm:presLayoutVars>
          <dgm:bulletEnabled val="1"/>
        </dgm:presLayoutVars>
      </dgm:prSet>
      <dgm:spPr/>
      <dgm:t>
        <a:bodyPr/>
        <a:lstStyle/>
        <a:p>
          <a:endParaRPr lang="en-US"/>
        </a:p>
      </dgm:t>
    </dgm:pt>
    <dgm:pt modelId="{92F25BC8-BB51-564A-A549-4D2E65C1C56B}" type="pres">
      <dgm:prSet presAssocID="{101F8CCA-9FB3-AA43-8908-67BE7711379D}" presName="child2group" presStyleCnt="0"/>
      <dgm:spPr/>
    </dgm:pt>
    <dgm:pt modelId="{ADC93305-5E23-C54A-BFE5-DE3FC2AA9837}" type="pres">
      <dgm:prSet presAssocID="{101F8CCA-9FB3-AA43-8908-67BE7711379D}" presName="child2" presStyleLbl="bgAcc1" presStyleIdx="1" presStyleCnt="4" custScaleX="129645" custLinFactNeighborX="13926" custLinFactNeighborY="-1883"/>
      <dgm:spPr/>
      <dgm:t>
        <a:bodyPr/>
        <a:lstStyle/>
        <a:p>
          <a:endParaRPr lang="en-US"/>
        </a:p>
      </dgm:t>
    </dgm:pt>
    <dgm:pt modelId="{8C857045-9445-0643-82B8-0C79013D5F34}" type="pres">
      <dgm:prSet presAssocID="{101F8CCA-9FB3-AA43-8908-67BE7711379D}" presName="child2Text" presStyleLbl="bgAcc1" presStyleIdx="1" presStyleCnt="4">
        <dgm:presLayoutVars>
          <dgm:bulletEnabled val="1"/>
        </dgm:presLayoutVars>
      </dgm:prSet>
      <dgm:spPr/>
      <dgm:t>
        <a:bodyPr/>
        <a:lstStyle/>
        <a:p>
          <a:endParaRPr lang="en-US"/>
        </a:p>
      </dgm:t>
    </dgm:pt>
    <dgm:pt modelId="{D9458101-D0F7-BD43-854A-FFF5D7117429}" type="pres">
      <dgm:prSet presAssocID="{101F8CCA-9FB3-AA43-8908-67BE7711379D}" presName="child3group" presStyleCnt="0"/>
      <dgm:spPr/>
    </dgm:pt>
    <dgm:pt modelId="{0D515E6A-7260-124A-B682-58571943047C}" type="pres">
      <dgm:prSet presAssocID="{101F8CCA-9FB3-AA43-8908-67BE7711379D}" presName="child3" presStyleLbl="bgAcc1" presStyleIdx="2" presStyleCnt="4" custScaleX="134886" custLinFactNeighborX="13894" custLinFactNeighborY="3901"/>
      <dgm:spPr/>
      <dgm:t>
        <a:bodyPr/>
        <a:lstStyle/>
        <a:p>
          <a:endParaRPr lang="en-US"/>
        </a:p>
      </dgm:t>
    </dgm:pt>
    <dgm:pt modelId="{5421E09F-A48A-044E-9296-25663EAF010D}" type="pres">
      <dgm:prSet presAssocID="{101F8CCA-9FB3-AA43-8908-67BE7711379D}" presName="child3Text" presStyleLbl="bgAcc1" presStyleIdx="2" presStyleCnt="4">
        <dgm:presLayoutVars>
          <dgm:bulletEnabled val="1"/>
        </dgm:presLayoutVars>
      </dgm:prSet>
      <dgm:spPr/>
      <dgm:t>
        <a:bodyPr/>
        <a:lstStyle/>
        <a:p>
          <a:endParaRPr lang="en-US"/>
        </a:p>
      </dgm:t>
    </dgm:pt>
    <dgm:pt modelId="{59755775-FE7E-414A-9C1E-080E49FAF2FF}" type="pres">
      <dgm:prSet presAssocID="{101F8CCA-9FB3-AA43-8908-67BE7711379D}" presName="child4group" presStyleCnt="0"/>
      <dgm:spPr/>
    </dgm:pt>
    <dgm:pt modelId="{4056BE4D-7EA1-9946-A9E9-D98F097CA970}" type="pres">
      <dgm:prSet presAssocID="{101F8CCA-9FB3-AA43-8908-67BE7711379D}" presName="child4" presStyleLbl="bgAcc1" presStyleIdx="3" presStyleCnt="4" custScaleX="143879" custLinFactNeighborX="-10970" custLinFactNeighborY="3901"/>
      <dgm:spPr/>
      <dgm:t>
        <a:bodyPr/>
        <a:lstStyle/>
        <a:p>
          <a:endParaRPr lang="en-US"/>
        </a:p>
      </dgm:t>
    </dgm:pt>
    <dgm:pt modelId="{34BB62C8-908C-5642-9F22-6A2687EC885D}" type="pres">
      <dgm:prSet presAssocID="{101F8CCA-9FB3-AA43-8908-67BE7711379D}" presName="child4Text" presStyleLbl="bgAcc1" presStyleIdx="3" presStyleCnt="4">
        <dgm:presLayoutVars>
          <dgm:bulletEnabled val="1"/>
        </dgm:presLayoutVars>
      </dgm:prSet>
      <dgm:spPr/>
      <dgm:t>
        <a:bodyPr/>
        <a:lstStyle/>
        <a:p>
          <a:endParaRPr lang="en-US"/>
        </a:p>
      </dgm:t>
    </dgm:pt>
    <dgm:pt modelId="{3BDA3678-DCAD-0A47-B697-3EE2FC48E6E7}" type="pres">
      <dgm:prSet presAssocID="{101F8CCA-9FB3-AA43-8908-67BE7711379D}" presName="childPlaceholder" presStyleCnt="0"/>
      <dgm:spPr/>
    </dgm:pt>
    <dgm:pt modelId="{DE6B50C3-6AF0-7840-A306-76191CFD9A44}" type="pres">
      <dgm:prSet presAssocID="{101F8CCA-9FB3-AA43-8908-67BE7711379D}" presName="circle" presStyleCnt="0"/>
      <dgm:spPr/>
    </dgm:pt>
    <dgm:pt modelId="{53DD3FCB-2C3E-2D45-8592-84B1ED336FB6}" type="pres">
      <dgm:prSet presAssocID="{101F8CCA-9FB3-AA43-8908-67BE7711379D}" presName="quadrant1" presStyleLbl="node1" presStyleIdx="0" presStyleCnt="4">
        <dgm:presLayoutVars>
          <dgm:chMax val="1"/>
          <dgm:bulletEnabled val="1"/>
        </dgm:presLayoutVars>
      </dgm:prSet>
      <dgm:spPr/>
      <dgm:t>
        <a:bodyPr/>
        <a:lstStyle/>
        <a:p>
          <a:endParaRPr lang="en-US"/>
        </a:p>
      </dgm:t>
    </dgm:pt>
    <dgm:pt modelId="{05CA760C-9CAD-884E-8300-0BD4424F43BA}" type="pres">
      <dgm:prSet presAssocID="{101F8CCA-9FB3-AA43-8908-67BE7711379D}" presName="quadrant2" presStyleLbl="node1" presStyleIdx="1" presStyleCnt="4">
        <dgm:presLayoutVars>
          <dgm:chMax val="1"/>
          <dgm:bulletEnabled val="1"/>
        </dgm:presLayoutVars>
      </dgm:prSet>
      <dgm:spPr/>
      <dgm:t>
        <a:bodyPr/>
        <a:lstStyle/>
        <a:p>
          <a:endParaRPr lang="en-US"/>
        </a:p>
      </dgm:t>
    </dgm:pt>
    <dgm:pt modelId="{7BB82805-9BC5-C247-8EB8-C8DA8BF4FA51}" type="pres">
      <dgm:prSet presAssocID="{101F8CCA-9FB3-AA43-8908-67BE7711379D}" presName="quadrant3" presStyleLbl="node1" presStyleIdx="2" presStyleCnt="4">
        <dgm:presLayoutVars>
          <dgm:chMax val="1"/>
          <dgm:bulletEnabled val="1"/>
        </dgm:presLayoutVars>
      </dgm:prSet>
      <dgm:spPr/>
      <dgm:t>
        <a:bodyPr/>
        <a:lstStyle/>
        <a:p>
          <a:endParaRPr lang="en-US"/>
        </a:p>
      </dgm:t>
    </dgm:pt>
    <dgm:pt modelId="{DAED4E8E-D7E8-714A-96CB-D204045BEA93}" type="pres">
      <dgm:prSet presAssocID="{101F8CCA-9FB3-AA43-8908-67BE7711379D}" presName="quadrant4" presStyleLbl="node1" presStyleIdx="3" presStyleCnt="4">
        <dgm:presLayoutVars>
          <dgm:chMax val="1"/>
          <dgm:bulletEnabled val="1"/>
        </dgm:presLayoutVars>
      </dgm:prSet>
      <dgm:spPr/>
      <dgm:t>
        <a:bodyPr/>
        <a:lstStyle/>
        <a:p>
          <a:endParaRPr lang="en-US"/>
        </a:p>
      </dgm:t>
    </dgm:pt>
    <dgm:pt modelId="{56446146-FB0C-C54D-B5BF-7E419148F9D6}" type="pres">
      <dgm:prSet presAssocID="{101F8CCA-9FB3-AA43-8908-67BE7711379D}" presName="quadrantPlaceholder" presStyleCnt="0"/>
      <dgm:spPr/>
    </dgm:pt>
    <dgm:pt modelId="{AE60BB0D-0EE4-D747-A6CA-8BE7418824D0}" type="pres">
      <dgm:prSet presAssocID="{101F8CCA-9FB3-AA43-8908-67BE7711379D}" presName="center1" presStyleLbl="fgShp" presStyleIdx="0" presStyleCnt="2"/>
      <dgm:spPr/>
    </dgm:pt>
    <dgm:pt modelId="{F4566C37-8397-5C44-BD6B-D99B7BD24E65}" type="pres">
      <dgm:prSet presAssocID="{101F8CCA-9FB3-AA43-8908-67BE7711379D}" presName="center2" presStyleLbl="fgShp" presStyleIdx="1" presStyleCnt="2"/>
      <dgm:spPr/>
    </dgm:pt>
  </dgm:ptLst>
  <dgm:cxnLst>
    <dgm:cxn modelId="{3DD70BD1-D9E6-5A43-940F-BA92E62A2869}" srcId="{C7EB3A65-A08F-FF48-B5BD-519B7A1D5D11}" destId="{8673A1D7-0F03-DB44-BFDE-7D4BE109E257}" srcOrd="0" destOrd="0" parTransId="{974767FC-8435-554C-8906-7CB50B5E2069}" sibTransId="{CEF84940-CB4B-AB4C-89A5-F8ACCC304B3E}"/>
    <dgm:cxn modelId="{0787DEAF-C600-B04C-B907-1BD50605E0BF}" type="presOf" srcId="{8A288F11-5B50-C54E-94F1-0FD39A396012}" destId="{8C857045-9445-0643-82B8-0C79013D5F34}" srcOrd="1" destOrd="0" presId="urn:microsoft.com/office/officeart/2005/8/layout/cycle4"/>
    <dgm:cxn modelId="{0CCC1710-15DA-A945-B56F-B13AB81D427E}" type="presOf" srcId="{C7EB3A65-A08F-FF48-B5BD-519B7A1D5D11}" destId="{DAED4E8E-D7E8-714A-96CB-D204045BEA93}" srcOrd="0" destOrd="0" presId="urn:microsoft.com/office/officeart/2005/8/layout/cycle4"/>
    <dgm:cxn modelId="{7E043F03-CB38-CC41-A263-442CFE522D9A}" type="presOf" srcId="{101F8CCA-9FB3-AA43-8908-67BE7711379D}" destId="{A873AAE4-1C4F-3347-8F21-191CE1CF636E}" srcOrd="0" destOrd="0" presId="urn:microsoft.com/office/officeart/2005/8/layout/cycle4"/>
    <dgm:cxn modelId="{ADCA6332-7F5E-0E40-B34A-2132AF58CFAC}" type="presOf" srcId="{8A288F11-5B50-C54E-94F1-0FD39A396012}" destId="{ADC93305-5E23-C54A-BFE5-DE3FC2AA9837}" srcOrd="0" destOrd="0" presId="urn:microsoft.com/office/officeart/2005/8/layout/cycle4"/>
    <dgm:cxn modelId="{D270D54A-4951-544E-B096-86607FFB7EE0}" type="presOf" srcId="{C0C3D8A1-A1E7-2445-A930-C11CEA271362}" destId="{8BC0CAC3-1C9F-9C43-8D25-51C8E99250DF}" srcOrd="1" destOrd="0" presId="urn:microsoft.com/office/officeart/2005/8/layout/cycle4"/>
    <dgm:cxn modelId="{550B7444-5066-9D46-A43F-4CC704302B83}" type="presOf" srcId="{0FA5B1F2-0AC7-5240-8029-D63DE91720D2}" destId="{05CA760C-9CAD-884E-8300-0BD4424F43BA}" srcOrd="0" destOrd="0" presId="urn:microsoft.com/office/officeart/2005/8/layout/cycle4"/>
    <dgm:cxn modelId="{0955150B-2EA5-C14F-8715-2541FD3BB047}" type="presOf" srcId="{8673A1D7-0F03-DB44-BFDE-7D4BE109E257}" destId="{34BB62C8-908C-5642-9F22-6A2687EC885D}" srcOrd="1" destOrd="0" presId="urn:microsoft.com/office/officeart/2005/8/layout/cycle4"/>
    <dgm:cxn modelId="{361A97B3-BBB0-BF46-8197-BD96C7BBCD6F}" type="presOf" srcId="{D6A84685-3AC7-8149-8A80-7B5E5EE274EA}" destId="{7BB82805-9BC5-C247-8EB8-C8DA8BF4FA51}" srcOrd="0" destOrd="0" presId="urn:microsoft.com/office/officeart/2005/8/layout/cycle4"/>
    <dgm:cxn modelId="{39538066-4AC0-4B48-9B3E-50198DA3D8A9}" type="presOf" srcId="{C0C3D8A1-A1E7-2445-A930-C11CEA271362}" destId="{8E39085F-1CBE-6240-A54E-8AA820C8743C}" srcOrd="0" destOrd="0" presId="urn:microsoft.com/office/officeart/2005/8/layout/cycle4"/>
    <dgm:cxn modelId="{23C422E9-14E7-D142-9A26-3B9B745DADBB}" srcId="{101F8CCA-9FB3-AA43-8908-67BE7711379D}" destId="{0FA5B1F2-0AC7-5240-8029-D63DE91720D2}" srcOrd="1" destOrd="0" parTransId="{31EAF93B-AF69-374C-ABD6-CBD36773F3D7}" sibTransId="{F2977FD2-0711-BA4E-9AD3-CBF24DE0C390}"/>
    <dgm:cxn modelId="{BFFB1520-FDFA-014E-A117-210E09139A06}" srcId="{101F8CCA-9FB3-AA43-8908-67BE7711379D}" destId="{D6A84685-3AC7-8149-8A80-7B5E5EE274EA}" srcOrd="2" destOrd="0" parTransId="{33DCCA70-E3C1-DB4C-9560-19F9614B25A6}" sibTransId="{A89D50F6-B810-934F-A2D4-C330CF946809}"/>
    <dgm:cxn modelId="{62DB24E0-8733-8D4C-8CC2-6C738899A27C}" type="presOf" srcId="{8673A1D7-0F03-DB44-BFDE-7D4BE109E257}" destId="{4056BE4D-7EA1-9946-A9E9-D98F097CA970}" srcOrd="0" destOrd="0" presId="urn:microsoft.com/office/officeart/2005/8/layout/cycle4"/>
    <dgm:cxn modelId="{6AD26315-A093-5C47-BB00-4D89A8EA068A}" srcId="{0FA5B1F2-0AC7-5240-8029-D63DE91720D2}" destId="{8A288F11-5B50-C54E-94F1-0FD39A396012}" srcOrd="0" destOrd="0" parTransId="{C14004B0-1CE6-9D44-B3FF-AC3516335255}" sibTransId="{68526B74-D780-5D4B-9872-53BE2C8C49EE}"/>
    <dgm:cxn modelId="{18DF55BE-0B42-B042-84BC-C9CA3C19D4A3}" srcId="{3CFA5D8F-48AC-EC4D-A989-103184E154F1}" destId="{C0C3D8A1-A1E7-2445-A930-C11CEA271362}" srcOrd="0" destOrd="0" parTransId="{3A861DE3-6640-3845-A32E-1E7A434ACC01}" sibTransId="{FC8518D2-3EAD-8A43-A166-1DE592452B70}"/>
    <dgm:cxn modelId="{D0F1E16C-432F-5F46-8B76-8A24E6BBFF64}" type="presOf" srcId="{9AD8A442-3E29-E34C-9F1C-6B3CC91953D4}" destId="{5421E09F-A48A-044E-9296-25663EAF010D}" srcOrd="1" destOrd="0" presId="urn:microsoft.com/office/officeart/2005/8/layout/cycle4"/>
    <dgm:cxn modelId="{9E920FE4-E0F8-5F4D-968B-D14F7D176CD2}" type="presOf" srcId="{3CFA5D8F-48AC-EC4D-A989-103184E154F1}" destId="{53DD3FCB-2C3E-2D45-8592-84B1ED336FB6}" srcOrd="0" destOrd="0" presId="urn:microsoft.com/office/officeart/2005/8/layout/cycle4"/>
    <dgm:cxn modelId="{7F339092-A993-C441-B1A3-7152928A8307}" type="presOf" srcId="{9AD8A442-3E29-E34C-9F1C-6B3CC91953D4}" destId="{0D515E6A-7260-124A-B682-58571943047C}" srcOrd="0" destOrd="0" presId="urn:microsoft.com/office/officeart/2005/8/layout/cycle4"/>
    <dgm:cxn modelId="{131A51CD-3A01-7F48-94FD-ECF2A7988AF3}" srcId="{D6A84685-3AC7-8149-8A80-7B5E5EE274EA}" destId="{9AD8A442-3E29-E34C-9F1C-6B3CC91953D4}" srcOrd="0" destOrd="0" parTransId="{2FD0397C-8B86-624C-A6EA-035AFE554CED}" sibTransId="{F3166DE4-C657-0041-8317-44C7DD1A77F8}"/>
    <dgm:cxn modelId="{75120E72-D462-7043-84A5-98A160097060}" srcId="{101F8CCA-9FB3-AA43-8908-67BE7711379D}" destId="{C7EB3A65-A08F-FF48-B5BD-519B7A1D5D11}" srcOrd="3" destOrd="0" parTransId="{5D2F8EE4-BFE4-A54C-A669-2CCBD49B7BC1}" sibTransId="{65697C7E-CDA3-7244-BEC7-FFEB40FDBD2B}"/>
    <dgm:cxn modelId="{B23D0470-2DB9-664C-856E-D8663FA25F2A}" srcId="{101F8CCA-9FB3-AA43-8908-67BE7711379D}" destId="{3CFA5D8F-48AC-EC4D-A989-103184E154F1}" srcOrd="0" destOrd="0" parTransId="{46FCB834-4525-124C-A271-7B6E5762EAA6}" sibTransId="{BDC578F2-6D98-BE43-ADE0-9946F9F4AAE8}"/>
    <dgm:cxn modelId="{6FCDD44D-E5A1-BD40-9957-E3E48C3ED175}" type="presParOf" srcId="{A873AAE4-1C4F-3347-8F21-191CE1CF636E}" destId="{8EADA0A3-E113-2C4D-A63D-69D1094E5F57}" srcOrd="0" destOrd="0" presId="urn:microsoft.com/office/officeart/2005/8/layout/cycle4"/>
    <dgm:cxn modelId="{0528A027-41B9-B144-B235-A88DA2DC130B}" type="presParOf" srcId="{8EADA0A3-E113-2C4D-A63D-69D1094E5F57}" destId="{E0071AD3-3DA8-464F-82CB-022D7D21AD5D}" srcOrd="0" destOrd="0" presId="urn:microsoft.com/office/officeart/2005/8/layout/cycle4"/>
    <dgm:cxn modelId="{37215E6D-6AD5-2E4D-A316-0C2A4A9C461D}" type="presParOf" srcId="{E0071AD3-3DA8-464F-82CB-022D7D21AD5D}" destId="{8E39085F-1CBE-6240-A54E-8AA820C8743C}" srcOrd="0" destOrd="0" presId="urn:microsoft.com/office/officeart/2005/8/layout/cycle4"/>
    <dgm:cxn modelId="{E56E1736-DEB5-0542-9FA3-7735776CE74F}" type="presParOf" srcId="{E0071AD3-3DA8-464F-82CB-022D7D21AD5D}" destId="{8BC0CAC3-1C9F-9C43-8D25-51C8E99250DF}" srcOrd="1" destOrd="0" presId="urn:microsoft.com/office/officeart/2005/8/layout/cycle4"/>
    <dgm:cxn modelId="{78B581E5-5E6E-1843-B687-E7584786F106}" type="presParOf" srcId="{8EADA0A3-E113-2C4D-A63D-69D1094E5F57}" destId="{92F25BC8-BB51-564A-A549-4D2E65C1C56B}" srcOrd="1" destOrd="0" presId="urn:microsoft.com/office/officeart/2005/8/layout/cycle4"/>
    <dgm:cxn modelId="{2D2B6DC0-2665-724E-BCCB-3E70A4A246F4}" type="presParOf" srcId="{92F25BC8-BB51-564A-A549-4D2E65C1C56B}" destId="{ADC93305-5E23-C54A-BFE5-DE3FC2AA9837}" srcOrd="0" destOrd="0" presId="urn:microsoft.com/office/officeart/2005/8/layout/cycle4"/>
    <dgm:cxn modelId="{C91CF9FB-D75D-A445-B38C-ADD647A7EC01}" type="presParOf" srcId="{92F25BC8-BB51-564A-A549-4D2E65C1C56B}" destId="{8C857045-9445-0643-82B8-0C79013D5F34}" srcOrd="1" destOrd="0" presId="urn:microsoft.com/office/officeart/2005/8/layout/cycle4"/>
    <dgm:cxn modelId="{A5579381-02CA-7E4A-B37F-1488EBBF4348}" type="presParOf" srcId="{8EADA0A3-E113-2C4D-A63D-69D1094E5F57}" destId="{D9458101-D0F7-BD43-854A-FFF5D7117429}" srcOrd="2" destOrd="0" presId="urn:microsoft.com/office/officeart/2005/8/layout/cycle4"/>
    <dgm:cxn modelId="{BDE165E1-A796-C147-BFB4-7F81CDBCABD8}" type="presParOf" srcId="{D9458101-D0F7-BD43-854A-FFF5D7117429}" destId="{0D515E6A-7260-124A-B682-58571943047C}" srcOrd="0" destOrd="0" presId="urn:microsoft.com/office/officeart/2005/8/layout/cycle4"/>
    <dgm:cxn modelId="{4DB8F375-D81C-8248-B095-87B047A74EE3}" type="presParOf" srcId="{D9458101-D0F7-BD43-854A-FFF5D7117429}" destId="{5421E09F-A48A-044E-9296-25663EAF010D}" srcOrd="1" destOrd="0" presId="urn:microsoft.com/office/officeart/2005/8/layout/cycle4"/>
    <dgm:cxn modelId="{62C2AE3F-A3FC-9E43-B7ED-7EF88B4544EF}" type="presParOf" srcId="{8EADA0A3-E113-2C4D-A63D-69D1094E5F57}" destId="{59755775-FE7E-414A-9C1E-080E49FAF2FF}" srcOrd="3" destOrd="0" presId="urn:microsoft.com/office/officeart/2005/8/layout/cycle4"/>
    <dgm:cxn modelId="{E40B69CB-7F92-7346-95CE-984E72991E71}" type="presParOf" srcId="{59755775-FE7E-414A-9C1E-080E49FAF2FF}" destId="{4056BE4D-7EA1-9946-A9E9-D98F097CA970}" srcOrd="0" destOrd="0" presId="urn:microsoft.com/office/officeart/2005/8/layout/cycle4"/>
    <dgm:cxn modelId="{AE02EAD0-8097-964D-BE88-F4CEF0183750}" type="presParOf" srcId="{59755775-FE7E-414A-9C1E-080E49FAF2FF}" destId="{34BB62C8-908C-5642-9F22-6A2687EC885D}" srcOrd="1" destOrd="0" presId="urn:microsoft.com/office/officeart/2005/8/layout/cycle4"/>
    <dgm:cxn modelId="{BD788774-8FF7-1549-BAB3-909E1A6E4AB7}" type="presParOf" srcId="{8EADA0A3-E113-2C4D-A63D-69D1094E5F57}" destId="{3BDA3678-DCAD-0A47-B697-3EE2FC48E6E7}" srcOrd="4" destOrd="0" presId="urn:microsoft.com/office/officeart/2005/8/layout/cycle4"/>
    <dgm:cxn modelId="{F1B8EFA0-0A80-0F41-A6DB-7DEFA455B9BF}" type="presParOf" srcId="{A873AAE4-1C4F-3347-8F21-191CE1CF636E}" destId="{DE6B50C3-6AF0-7840-A306-76191CFD9A44}" srcOrd="1" destOrd="0" presId="urn:microsoft.com/office/officeart/2005/8/layout/cycle4"/>
    <dgm:cxn modelId="{7EBE8AC2-CE72-1D4D-9EEB-4F7B114EED87}" type="presParOf" srcId="{DE6B50C3-6AF0-7840-A306-76191CFD9A44}" destId="{53DD3FCB-2C3E-2D45-8592-84B1ED336FB6}" srcOrd="0" destOrd="0" presId="urn:microsoft.com/office/officeart/2005/8/layout/cycle4"/>
    <dgm:cxn modelId="{B41EBCC5-E40E-C643-97F3-531643887639}" type="presParOf" srcId="{DE6B50C3-6AF0-7840-A306-76191CFD9A44}" destId="{05CA760C-9CAD-884E-8300-0BD4424F43BA}" srcOrd="1" destOrd="0" presId="urn:microsoft.com/office/officeart/2005/8/layout/cycle4"/>
    <dgm:cxn modelId="{629D076E-9241-5744-AC31-E430EE4A494B}" type="presParOf" srcId="{DE6B50C3-6AF0-7840-A306-76191CFD9A44}" destId="{7BB82805-9BC5-C247-8EB8-C8DA8BF4FA51}" srcOrd="2" destOrd="0" presId="urn:microsoft.com/office/officeart/2005/8/layout/cycle4"/>
    <dgm:cxn modelId="{F10AB1BB-5764-8C44-A86B-0685DDC554DF}" type="presParOf" srcId="{DE6B50C3-6AF0-7840-A306-76191CFD9A44}" destId="{DAED4E8E-D7E8-714A-96CB-D204045BEA93}" srcOrd="3" destOrd="0" presId="urn:microsoft.com/office/officeart/2005/8/layout/cycle4"/>
    <dgm:cxn modelId="{0D43C39F-4566-4A44-B5A7-74DE67ACBB78}" type="presParOf" srcId="{DE6B50C3-6AF0-7840-A306-76191CFD9A44}" destId="{56446146-FB0C-C54D-B5BF-7E419148F9D6}" srcOrd="4" destOrd="0" presId="urn:microsoft.com/office/officeart/2005/8/layout/cycle4"/>
    <dgm:cxn modelId="{523BACEE-3895-404B-BFDC-CB2EA65AC70A}" type="presParOf" srcId="{A873AAE4-1C4F-3347-8F21-191CE1CF636E}" destId="{AE60BB0D-0EE4-D747-A6CA-8BE7418824D0}" srcOrd="2" destOrd="0" presId="urn:microsoft.com/office/officeart/2005/8/layout/cycle4"/>
    <dgm:cxn modelId="{96FCC5D7-9F1B-9D40-B713-35492F3434EE}" type="presParOf" srcId="{A873AAE4-1C4F-3347-8F21-191CE1CF636E}" destId="{F4566C37-8397-5C44-BD6B-D99B7BD24E6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F8CCA-9FB3-AA43-8908-67BE7711379D}"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FA5D8F-48AC-EC4D-A989-103184E154F1}">
      <dgm:prSet phldrT="[Text]"/>
      <dgm:spPr/>
      <dgm:t>
        <a:bodyPr/>
        <a:lstStyle/>
        <a:p>
          <a:pPr algn="ctr"/>
          <a:r>
            <a:rPr lang="en-US"/>
            <a:t>Risk Factors Individual &amp; Social</a:t>
          </a:r>
        </a:p>
      </dgm:t>
    </dgm:pt>
    <dgm:pt modelId="{46FCB834-4525-124C-A271-7B6E5762EAA6}" type="parTrans" cxnId="{B23D0470-2DB9-664C-856E-D8663FA25F2A}">
      <dgm:prSet/>
      <dgm:spPr/>
      <dgm:t>
        <a:bodyPr/>
        <a:lstStyle/>
        <a:p>
          <a:pPr algn="l"/>
          <a:endParaRPr lang="en-US"/>
        </a:p>
      </dgm:t>
    </dgm:pt>
    <dgm:pt modelId="{BDC578F2-6D98-BE43-ADE0-9946F9F4AAE8}" type="sibTrans" cxnId="{B23D0470-2DB9-664C-856E-D8663FA25F2A}">
      <dgm:prSet/>
      <dgm:spPr/>
      <dgm:t>
        <a:bodyPr/>
        <a:lstStyle/>
        <a:p>
          <a:pPr algn="l"/>
          <a:endParaRPr lang="en-US"/>
        </a:p>
      </dgm:t>
    </dgm:pt>
    <dgm:pt modelId="{C0C3D8A1-A1E7-2445-A930-C11CEA271362}">
      <dgm:prSet phldrT="[Text]" custT="1"/>
      <dgm:spPr/>
      <dgm:t>
        <a:bodyPr/>
        <a:lstStyle/>
        <a:p>
          <a:pPr algn="l"/>
          <a:r>
            <a:rPr lang="en-US" sz="1400"/>
            <a:t>Personality Traits; Family Networks; .... </a:t>
          </a:r>
          <a:r>
            <a:rPr lang="en-US" sz="1400" i="1"/>
            <a:t>eg. post-natal depression</a:t>
          </a:r>
        </a:p>
      </dgm:t>
    </dgm:pt>
    <dgm:pt modelId="{3A861DE3-6640-3845-A32E-1E7A434ACC01}" type="parTrans" cxnId="{18DF55BE-0B42-B042-84BC-C9CA3C19D4A3}">
      <dgm:prSet/>
      <dgm:spPr/>
      <dgm:t>
        <a:bodyPr/>
        <a:lstStyle/>
        <a:p>
          <a:pPr algn="l"/>
          <a:endParaRPr lang="en-US"/>
        </a:p>
      </dgm:t>
    </dgm:pt>
    <dgm:pt modelId="{FC8518D2-3EAD-8A43-A166-1DE592452B70}" type="sibTrans" cxnId="{18DF55BE-0B42-B042-84BC-C9CA3C19D4A3}">
      <dgm:prSet/>
      <dgm:spPr/>
      <dgm:t>
        <a:bodyPr/>
        <a:lstStyle/>
        <a:p>
          <a:pPr algn="l"/>
          <a:endParaRPr lang="en-US"/>
        </a:p>
      </dgm:t>
    </dgm:pt>
    <dgm:pt modelId="{0FA5B1F2-0AC7-5240-8029-D63DE91720D2}">
      <dgm:prSet phldrT="[Text]"/>
      <dgm:spPr/>
      <dgm:t>
        <a:bodyPr/>
        <a:lstStyle/>
        <a:p>
          <a:pPr algn="l"/>
          <a:r>
            <a:rPr lang="en-US"/>
            <a:t>Protective Factors Individual &amp; Social</a:t>
          </a:r>
        </a:p>
      </dgm:t>
    </dgm:pt>
    <dgm:pt modelId="{31EAF93B-AF69-374C-ABD6-CBD36773F3D7}" type="parTrans" cxnId="{23C422E9-14E7-D142-9A26-3B9B745DADBB}">
      <dgm:prSet/>
      <dgm:spPr/>
      <dgm:t>
        <a:bodyPr/>
        <a:lstStyle/>
        <a:p>
          <a:pPr algn="l"/>
          <a:endParaRPr lang="en-US"/>
        </a:p>
      </dgm:t>
    </dgm:pt>
    <dgm:pt modelId="{F2977FD2-0711-BA4E-9AD3-CBF24DE0C390}" type="sibTrans" cxnId="{23C422E9-14E7-D142-9A26-3B9B745DADBB}">
      <dgm:prSet/>
      <dgm:spPr/>
      <dgm:t>
        <a:bodyPr/>
        <a:lstStyle/>
        <a:p>
          <a:pPr algn="l"/>
          <a:endParaRPr lang="en-US"/>
        </a:p>
      </dgm:t>
    </dgm:pt>
    <dgm:pt modelId="{8A288F11-5B50-C54E-94F1-0FD39A396012}">
      <dgm:prSet phldrT="[Text]" custT="1"/>
      <dgm:spPr/>
      <dgm:t>
        <a:bodyPr/>
        <a:lstStyle/>
        <a:p>
          <a:pPr algn="l"/>
          <a:r>
            <a:rPr lang="en-US" sz="1400"/>
            <a:t>Personality Traits; Family Networks; .... </a:t>
          </a:r>
          <a:r>
            <a:rPr lang="en-US" sz="1400" i="1"/>
            <a:t>eg. support from wider family</a:t>
          </a:r>
        </a:p>
      </dgm:t>
    </dgm:pt>
    <dgm:pt modelId="{C14004B0-1CE6-9D44-B3FF-AC3516335255}" type="parTrans" cxnId="{6AD26315-A093-5C47-BB00-4D89A8EA068A}">
      <dgm:prSet/>
      <dgm:spPr/>
      <dgm:t>
        <a:bodyPr/>
        <a:lstStyle/>
        <a:p>
          <a:pPr algn="l"/>
          <a:endParaRPr lang="en-US"/>
        </a:p>
      </dgm:t>
    </dgm:pt>
    <dgm:pt modelId="{68526B74-D780-5D4B-9872-53BE2C8C49EE}" type="sibTrans" cxnId="{6AD26315-A093-5C47-BB00-4D89A8EA068A}">
      <dgm:prSet/>
      <dgm:spPr/>
      <dgm:t>
        <a:bodyPr/>
        <a:lstStyle/>
        <a:p>
          <a:pPr algn="l"/>
          <a:endParaRPr lang="en-US"/>
        </a:p>
      </dgm:t>
    </dgm:pt>
    <dgm:pt modelId="{D6A84685-3AC7-8149-8A80-7B5E5EE274EA}">
      <dgm:prSet phldrT="[Text]"/>
      <dgm:spPr/>
      <dgm:t>
        <a:bodyPr/>
        <a:lstStyle/>
        <a:p>
          <a:pPr algn="l"/>
          <a:r>
            <a:rPr lang="en-US"/>
            <a:t>Protective Factors Societal/ Political</a:t>
          </a:r>
        </a:p>
      </dgm:t>
    </dgm:pt>
    <dgm:pt modelId="{33DCCA70-E3C1-DB4C-9560-19F9614B25A6}" type="parTrans" cxnId="{BFFB1520-FDFA-014E-A117-210E09139A06}">
      <dgm:prSet/>
      <dgm:spPr/>
      <dgm:t>
        <a:bodyPr/>
        <a:lstStyle/>
        <a:p>
          <a:pPr algn="l"/>
          <a:endParaRPr lang="en-US"/>
        </a:p>
      </dgm:t>
    </dgm:pt>
    <dgm:pt modelId="{A89D50F6-B810-934F-A2D4-C330CF946809}" type="sibTrans" cxnId="{BFFB1520-FDFA-014E-A117-210E09139A06}">
      <dgm:prSet/>
      <dgm:spPr/>
      <dgm:t>
        <a:bodyPr/>
        <a:lstStyle/>
        <a:p>
          <a:pPr algn="l"/>
          <a:endParaRPr lang="en-US"/>
        </a:p>
      </dgm:t>
    </dgm:pt>
    <dgm:pt modelId="{9AD8A442-3E29-E34C-9F1C-6B3CC91953D4}">
      <dgm:prSet phldrT="[Text]" custT="1"/>
      <dgm:spPr/>
      <dgm:t>
        <a:bodyPr tIns="0"/>
        <a:lstStyle/>
        <a:p>
          <a:pPr algn="l"/>
          <a:r>
            <a:rPr lang="en-US" sz="1400"/>
            <a:t>Norms, Values,  Policies, Systems &amp; Structures </a:t>
          </a:r>
          <a:r>
            <a:rPr lang="en-US" sz="1400" i="1"/>
            <a:t>eg. inclusive ethos</a:t>
          </a:r>
          <a:endParaRPr lang="en-US" sz="1400"/>
        </a:p>
      </dgm:t>
    </dgm:pt>
    <dgm:pt modelId="{2FD0397C-8B86-624C-A6EA-035AFE554CED}" type="parTrans" cxnId="{131A51CD-3A01-7F48-94FD-ECF2A7988AF3}">
      <dgm:prSet/>
      <dgm:spPr/>
      <dgm:t>
        <a:bodyPr/>
        <a:lstStyle/>
        <a:p>
          <a:pPr algn="l"/>
          <a:endParaRPr lang="en-US"/>
        </a:p>
      </dgm:t>
    </dgm:pt>
    <dgm:pt modelId="{F3166DE4-C657-0041-8317-44C7DD1A77F8}" type="sibTrans" cxnId="{131A51CD-3A01-7F48-94FD-ECF2A7988AF3}">
      <dgm:prSet/>
      <dgm:spPr/>
      <dgm:t>
        <a:bodyPr/>
        <a:lstStyle/>
        <a:p>
          <a:pPr algn="l"/>
          <a:endParaRPr lang="en-US"/>
        </a:p>
      </dgm:t>
    </dgm:pt>
    <dgm:pt modelId="{C7EB3A65-A08F-FF48-B5BD-519B7A1D5D11}">
      <dgm:prSet phldrT="[Text]"/>
      <dgm:spPr/>
      <dgm:t>
        <a:bodyPr/>
        <a:lstStyle/>
        <a:p>
          <a:pPr algn="l"/>
          <a:r>
            <a:rPr lang="en-US"/>
            <a:t>Risk Factors Societal/ Political</a:t>
          </a:r>
        </a:p>
      </dgm:t>
    </dgm:pt>
    <dgm:pt modelId="{5D2F8EE4-BFE4-A54C-A669-2CCBD49B7BC1}" type="parTrans" cxnId="{75120E72-D462-7043-84A5-98A160097060}">
      <dgm:prSet/>
      <dgm:spPr/>
      <dgm:t>
        <a:bodyPr/>
        <a:lstStyle/>
        <a:p>
          <a:pPr algn="l"/>
          <a:endParaRPr lang="en-US"/>
        </a:p>
      </dgm:t>
    </dgm:pt>
    <dgm:pt modelId="{65697C7E-CDA3-7244-BEC7-FFEB40FDBD2B}" type="sibTrans" cxnId="{75120E72-D462-7043-84A5-98A160097060}">
      <dgm:prSet/>
      <dgm:spPr/>
      <dgm:t>
        <a:bodyPr/>
        <a:lstStyle/>
        <a:p>
          <a:pPr algn="l"/>
          <a:endParaRPr lang="en-US"/>
        </a:p>
      </dgm:t>
    </dgm:pt>
    <dgm:pt modelId="{8673A1D7-0F03-DB44-BFDE-7D4BE109E257}">
      <dgm:prSet phldrT="[Text]" custT="1"/>
      <dgm:spPr/>
      <dgm:t>
        <a:bodyPr tIns="0" rIns="72000"/>
        <a:lstStyle/>
        <a:p>
          <a:pPr algn="l"/>
          <a:r>
            <a:rPr lang="en-US" sz="1400"/>
            <a:t>Norms, Values,  Policies, Systems &amp; Structures </a:t>
          </a:r>
          <a:r>
            <a:rPr lang="en-US" sz="1400" i="1"/>
            <a:t>eg. poverty</a:t>
          </a:r>
        </a:p>
      </dgm:t>
    </dgm:pt>
    <dgm:pt modelId="{974767FC-8435-554C-8906-7CB50B5E2069}" type="parTrans" cxnId="{3DD70BD1-D9E6-5A43-940F-BA92E62A2869}">
      <dgm:prSet/>
      <dgm:spPr/>
      <dgm:t>
        <a:bodyPr/>
        <a:lstStyle/>
        <a:p>
          <a:pPr algn="l"/>
          <a:endParaRPr lang="en-US"/>
        </a:p>
      </dgm:t>
    </dgm:pt>
    <dgm:pt modelId="{CEF84940-CB4B-AB4C-89A5-F8ACCC304B3E}" type="sibTrans" cxnId="{3DD70BD1-D9E6-5A43-940F-BA92E62A2869}">
      <dgm:prSet/>
      <dgm:spPr/>
      <dgm:t>
        <a:bodyPr/>
        <a:lstStyle/>
        <a:p>
          <a:pPr algn="l"/>
          <a:endParaRPr lang="en-US"/>
        </a:p>
      </dgm:t>
    </dgm:pt>
    <dgm:pt modelId="{A873AAE4-1C4F-3347-8F21-191CE1CF636E}" type="pres">
      <dgm:prSet presAssocID="{101F8CCA-9FB3-AA43-8908-67BE7711379D}" presName="cycleMatrixDiagram" presStyleCnt="0">
        <dgm:presLayoutVars>
          <dgm:chMax val="1"/>
          <dgm:dir/>
          <dgm:animLvl val="lvl"/>
          <dgm:resizeHandles val="exact"/>
        </dgm:presLayoutVars>
      </dgm:prSet>
      <dgm:spPr/>
      <dgm:t>
        <a:bodyPr/>
        <a:lstStyle/>
        <a:p>
          <a:endParaRPr lang="en-US"/>
        </a:p>
      </dgm:t>
    </dgm:pt>
    <dgm:pt modelId="{8EADA0A3-E113-2C4D-A63D-69D1094E5F57}" type="pres">
      <dgm:prSet presAssocID="{101F8CCA-9FB3-AA43-8908-67BE7711379D}" presName="children" presStyleCnt="0"/>
      <dgm:spPr/>
    </dgm:pt>
    <dgm:pt modelId="{E0071AD3-3DA8-464F-82CB-022D7D21AD5D}" type="pres">
      <dgm:prSet presAssocID="{101F8CCA-9FB3-AA43-8908-67BE7711379D}" presName="child1group" presStyleCnt="0"/>
      <dgm:spPr/>
    </dgm:pt>
    <dgm:pt modelId="{8E39085F-1CBE-6240-A54E-8AA820C8743C}" type="pres">
      <dgm:prSet presAssocID="{101F8CCA-9FB3-AA43-8908-67BE7711379D}" presName="child1" presStyleLbl="bgAcc1" presStyleIdx="0" presStyleCnt="4" custScaleX="154639" custLinFactNeighborX="-16371" custLinFactNeighborY="-5069"/>
      <dgm:spPr/>
      <dgm:t>
        <a:bodyPr/>
        <a:lstStyle/>
        <a:p>
          <a:endParaRPr lang="en-US"/>
        </a:p>
      </dgm:t>
    </dgm:pt>
    <dgm:pt modelId="{8BC0CAC3-1C9F-9C43-8D25-51C8E99250DF}" type="pres">
      <dgm:prSet presAssocID="{101F8CCA-9FB3-AA43-8908-67BE7711379D}" presName="child1Text" presStyleLbl="bgAcc1" presStyleIdx="0" presStyleCnt="4">
        <dgm:presLayoutVars>
          <dgm:bulletEnabled val="1"/>
        </dgm:presLayoutVars>
      </dgm:prSet>
      <dgm:spPr/>
      <dgm:t>
        <a:bodyPr/>
        <a:lstStyle/>
        <a:p>
          <a:endParaRPr lang="en-US"/>
        </a:p>
      </dgm:t>
    </dgm:pt>
    <dgm:pt modelId="{92F25BC8-BB51-564A-A549-4D2E65C1C56B}" type="pres">
      <dgm:prSet presAssocID="{101F8CCA-9FB3-AA43-8908-67BE7711379D}" presName="child2group" presStyleCnt="0"/>
      <dgm:spPr/>
    </dgm:pt>
    <dgm:pt modelId="{ADC93305-5E23-C54A-BFE5-DE3FC2AA9837}" type="pres">
      <dgm:prSet presAssocID="{101F8CCA-9FB3-AA43-8908-67BE7711379D}" presName="child2" presStyleLbl="bgAcc1" presStyleIdx="1" presStyleCnt="4" custScaleX="129645" custLinFactNeighborX="13926" custLinFactNeighborY="-1883"/>
      <dgm:spPr/>
      <dgm:t>
        <a:bodyPr/>
        <a:lstStyle/>
        <a:p>
          <a:endParaRPr lang="en-US"/>
        </a:p>
      </dgm:t>
    </dgm:pt>
    <dgm:pt modelId="{8C857045-9445-0643-82B8-0C79013D5F34}" type="pres">
      <dgm:prSet presAssocID="{101F8CCA-9FB3-AA43-8908-67BE7711379D}" presName="child2Text" presStyleLbl="bgAcc1" presStyleIdx="1" presStyleCnt="4">
        <dgm:presLayoutVars>
          <dgm:bulletEnabled val="1"/>
        </dgm:presLayoutVars>
      </dgm:prSet>
      <dgm:spPr/>
      <dgm:t>
        <a:bodyPr/>
        <a:lstStyle/>
        <a:p>
          <a:endParaRPr lang="en-US"/>
        </a:p>
      </dgm:t>
    </dgm:pt>
    <dgm:pt modelId="{D9458101-D0F7-BD43-854A-FFF5D7117429}" type="pres">
      <dgm:prSet presAssocID="{101F8CCA-9FB3-AA43-8908-67BE7711379D}" presName="child3group" presStyleCnt="0"/>
      <dgm:spPr/>
    </dgm:pt>
    <dgm:pt modelId="{0D515E6A-7260-124A-B682-58571943047C}" type="pres">
      <dgm:prSet presAssocID="{101F8CCA-9FB3-AA43-8908-67BE7711379D}" presName="child3" presStyleLbl="bgAcc1" presStyleIdx="2" presStyleCnt="4" custScaleX="134886" custLinFactNeighborX="13894" custLinFactNeighborY="3901"/>
      <dgm:spPr/>
      <dgm:t>
        <a:bodyPr/>
        <a:lstStyle/>
        <a:p>
          <a:endParaRPr lang="en-US"/>
        </a:p>
      </dgm:t>
    </dgm:pt>
    <dgm:pt modelId="{5421E09F-A48A-044E-9296-25663EAF010D}" type="pres">
      <dgm:prSet presAssocID="{101F8CCA-9FB3-AA43-8908-67BE7711379D}" presName="child3Text" presStyleLbl="bgAcc1" presStyleIdx="2" presStyleCnt="4">
        <dgm:presLayoutVars>
          <dgm:bulletEnabled val="1"/>
        </dgm:presLayoutVars>
      </dgm:prSet>
      <dgm:spPr/>
      <dgm:t>
        <a:bodyPr/>
        <a:lstStyle/>
        <a:p>
          <a:endParaRPr lang="en-US"/>
        </a:p>
      </dgm:t>
    </dgm:pt>
    <dgm:pt modelId="{59755775-FE7E-414A-9C1E-080E49FAF2FF}" type="pres">
      <dgm:prSet presAssocID="{101F8CCA-9FB3-AA43-8908-67BE7711379D}" presName="child4group" presStyleCnt="0"/>
      <dgm:spPr/>
    </dgm:pt>
    <dgm:pt modelId="{4056BE4D-7EA1-9946-A9E9-D98F097CA970}" type="pres">
      <dgm:prSet presAssocID="{101F8CCA-9FB3-AA43-8908-67BE7711379D}" presName="child4" presStyleLbl="bgAcc1" presStyleIdx="3" presStyleCnt="4" custScaleX="143879" custLinFactNeighborX="-10970" custLinFactNeighborY="3901"/>
      <dgm:spPr/>
      <dgm:t>
        <a:bodyPr/>
        <a:lstStyle/>
        <a:p>
          <a:endParaRPr lang="en-US"/>
        </a:p>
      </dgm:t>
    </dgm:pt>
    <dgm:pt modelId="{34BB62C8-908C-5642-9F22-6A2687EC885D}" type="pres">
      <dgm:prSet presAssocID="{101F8CCA-9FB3-AA43-8908-67BE7711379D}" presName="child4Text" presStyleLbl="bgAcc1" presStyleIdx="3" presStyleCnt="4">
        <dgm:presLayoutVars>
          <dgm:bulletEnabled val="1"/>
        </dgm:presLayoutVars>
      </dgm:prSet>
      <dgm:spPr/>
      <dgm:t>
        <a:bodyPr/>
        <a:lstStyle/>
        <a:p>
          <a:endParaRPr lang="en-US"/>
        </a:p>
      </dgm:t>
    </dgm:pt>
    <dgm:pt modelId="{3BDA3678-DCAD-0A47-B697-3EE2FC48E6E7}" type="pres">
      <dgm:prSet presAssocID="{101F8CCA-9FB3-AA43-8908-67BE7711379D}" presName="childPlaceholder" presStyleCnt="0"/>
      <dgm:spPr/>
    </dgm:pt>
    <dgm:pt modelId="{DE6B50C3-6AF0-7840-A306-76191CFD9A44}" type="pres">
      <dgm:prSet presAssocID="{101F8CCA-9FB3-AA43-8908-67BE7711379D}" presName="circle" presStyleCnt="0"/>
      <dgm:spPr/>
    </dgm:pt>
    <dgm:pt modelId="{53DD3FCB-2C3E-2D45-8592-84B1ED336FB6}" type="pres">
      <dgm:prSet presAssocID="{101F8CCA-9FB3-AA43-8908-67BE7711379D}" presName="quadrant1" presStyleLbl="node1" presStyleIdx="0" presStyleCnt="4">
        <dgm:presLayoutVars>
          <dgm:chMax val="1"/>
          <dgm:bulletEnabled val="1"/>
        </dgm:presLayoutVars>
      </dgm:prSet>
      <dgm:spPr/>
      <dgm:t>
        <a:bodyPr/>
        <a:lstStyle/>
        <a:p>
          <a:endParaRPr lang="en-US"/>
        </a:p>
      </dgm:t>
    </dgm:pt>
    <dgm:pt modelId="{05CA760C-9CAD-884E-8300-0BD4424F43BA}" type="pres">
      <dgm:prSet presAssocID="{101F8CCA-9FB3-AA43-8908-67BE7711379D}" presName="quadrant2" presStyleLbl="node1" presStyleIdx="1" presStyleCnt="4">
        <dgm:presLayoutVars>
          <dgm:chMax val="1"/>
          <dgm:bulletEnabled val="1"/>
        </dgm:presLayoutVars>
      </dgm:prSet>
      <dgm:spPr/>
      <dgm:t>
        <a:bodyPr/>
        <a:lstStyle/>
        <a:p>
          <a:endParaRPr lang="en-US"/>
        </a:p>
      </dgm:t>
    </dgm:pt>
    <dgm:pt modelId="{7BB82805-9BC5-C247-8EB8-C8DA8BF4FA51}" type="pres">
      <dgm:prSet presAssocID="{101F8CCA-9FB3-AA43-8908-67BE7711379D}" presName="quadrant3" presStyleLbl="node1" presStyleIdx="2" presStyleCnt="4">
        <dgm:presLayoutVars>
          <dgm:chMax val="1"/>
          <dgm:bulletEnabled val="1"/>
        </dgm:presLayoutVars>
      </dgm:prSet>
      <dgm:spPr/>
      <dgm:t>
        <a:bodyPr/>
        <a:lstStyle/>
        <a:p>
          <a:endParaRPr lang="en-US"/>
        </a:p>
      </dgm:t>
    </dgm:pt>
    <dgm:pt modelId="{DAED4E8E-D7E8-714A-96CB-D204045BEA93}" type="pres">
      <dgm:prSet presAssocID="{101F8CCA-9FB3-AA43-8908-67BE7711379D}" presName="quadrant4" presStyleLbl="node1" presStyleIdx="3" presStyleCnt="4">
        <dgm:presLayoutVars>
          <dgm:chMax val="1"/>
          <dgm:bulletEnabled val="1"/>
        </dgm:presLayoutVars>
      </dgm:prSet>
      <dgm:spPr/>
      <dgm:t>
        <a:bodyPr/>
        <a:lstStyle/>
        <a:p>
          <a:endParaRPr lang="en-US"/>
        </a:p>
      </dgm:t>
    </dgm:pt>
    <dgm:pt modelId="{56446146-FB0C-C54D-B5BF-7E419148F9D6}" type="pres">
      <dgm:prSet presAssocID="{101F8CCA-9FB3-AA43-8908-67BE7711379D}" presName="quadrantPlaceholder" presStyleCnt="0"/>
      <dgm:spPr/>
    </dgm:pt>
    <dgm:pt modelId="{AE60BB0D-0EE4-D747-A6CA-8BE7418824D0}" type="pres">
      <dgm:prSet presAssocID="{101F8CCA-9FB3-AA43-8908-67BE7711379D}" presName="center1" presStyleLbl="fgShp" presStyleIdx="0" presStyleCnt="2"/>
      <dgm:spPr/>
    </dgm:pt>
    <dgm:pt modelId="{F4566C37-8397-5C44-BD6B-D99B7BD24E65}" type="pres">
      <dgm:prSet presAssocID="{101F8CCA-9FB3-AA43-8908-67BE7711379D}" presName="center2" presStyleLbl="fgShp" presStyleIdx="1" presStyleCnt="2"/>
      <dgm:spPr/>
    </dgm:pt>
  </dgm:ptLst>
  <dgm:cxnLst>
    <dgm:cxn modelId="{3DD70BD1-D9E6-5A43-940F-BA92E62A2869}" srcId="{C7EB3A65-A08F-FF48-B5BD-519B7A1D5D11}" destId="{8673A1D7-0F03-DB44-BFDE-7D4BE109E257}" srcOrd="0" destOrd="0" parTransId="{974767FC-8435-554C-8906-7CB50B5E2069}" sibTransId="{CEF84940-CB4B-AB4C-89A5-F8ACCC304B3E}"/>
    <dgm:cxn modelId="{8519E27F-9539-A447-B73D-4DB007844A97}" type="presOf" srcId="{8673A1D7-0F03-DB44-BFDE-7D4BE109E257}" destId="{4056BE4D-7EA1-9946-A9E9-D98F097CA970}" srcOrd="0" destOrd="0" presId="urn:microsoft.com/office/officeart/2005/8/layout/cycle4"/>
    <dgm:cxn modelId="{5033E11B-9DFD-BF4A-94E7-D9702A42C47B}" type="presOf" srcId="{8673A1D7-0F03-DB44-BFDE-7D4BE109E257}" destId="{34BB62C8-908C-5642-9F22-6A2687EC885D}" srcOrd="1" destOrd="0" presId="urn:microsoft.com/office/officeart/2005/8/layout/cycle4"/>
    <dgm:cxn modelId="{EFC8F030-0DBC-3249-9B19-8692D9AD8586}" type="presOf" srcId="{101F8CCA-9FB3-AA43-8908-67BE7711379D}" destId="{A873AAE4-1C4F-3347-8F21-191CE1CF636E}" srcOrd="0" destOrd="0" presId="urn:microsoft.com/office/officeart/2005/8/layout/cycle4"/>
    <dgm:cxn modelId="{7FCA7844-B7C4-CF40-A965-464CB05D4F5D}" type="presOf" srcId="{9AD8A442-3E29-E34C-9F1C-6B3CC91953D4}" destId="{5421E09F-A48A-044E-9296-25663EAF010D}" srcOrd="1" destOrd="0" presId="urn:microsoft.com/office/officeart/2005/8/layout/cycle4"/>
    <dgm:cxn modelId="{81595321-7AE0-0942-BF78-E298BE9CB399}" type="presOf" srcId="{C0C3D8A1-A1E7-2445-A930-C11CEA271362}" destId="{8BC0CAC3-1C9F-9C43-8D25-51C8E99250DF}" srcOrd="1" destOrd="0" presId="urn:microsoft.com/office/officeart/2005/8/layout/cycle4"/>
    <dgm:cxn modelId="{FB1C912E-EA87-2D41-B4D7-943971A4642A}" type="presOf" srcId="{8A288F11-5B50-C54E-94F1-0FD39A396012}" destId="{ADC93305-5E23-C54A-BFE5-DE3FC2AA9837}" srcOrd="0" destOrd="0" presId="urn:microsoft.com/office/officeart/2005/8/layout/cycle4"/>
    <dgm:cxn modelId="{007B519D-0499-2F43-8076-2894C50D61BD}" type="presOf" srcId="{C0C3D8A1-A1E7-2445-A930-C11CEA271362}" destId="{8E39085F-1CBE-6240-A54E-8AA820C8743C}" srcOrd="0" destOrd="0" presId="urn:microsoft.com/office/officeart/2005/8/layout/cycle4"/>
    <dgm:cxn modelId="{FDBF605E-9B49-074E-8F21-FAD8574500A1}" type="presOf" srcId="{3CFA5D8F-48AC-EC4D-A989-103184E154F1}" destId="{53DD3FCB-2C3E-2D45-8592-84B1ED336FB6}" srcOrd="0" destOrd="0" presId="urn:microsoft.com/office/officeart/2005/8/layout/cycle4"/>
    <dgm:cxn modelId="{23C422E9-14E7-D142-9A26-3B9B745DADBB}" srcId="{101F8CCA-9FB3-AA43-8908-67BE7711379D}" destId="{0FA5B1F2-0AC7-5240-8029-D63DE91720D2}" srcOrd="1" destOrd="0" parTransId="{31EAF93B-AF69-374C-ABD6-CBD36773F3D7}" sibTransId="{F2977FD2-0711-BA4E-9AD3-CBF24DE0C390}"/>
    <dgm:cxn modelId="{BFFB1520-FDFA-014E-A117-210E09139A06}" srcId="{101F8CCA-9FB3-AA43-8908-67BE7711379D}" destId="{D6A84685-3AC7-8149-8A80-7B5E5EE274EA}" srcOrd="2" destOrd="0" parTransId="{33DCCA70-E3C1-DB4C-9560-19F9614B25A6}" sibTransId="{A89D50F6-B810-934F-A2D4-C330CF946809}"/>
    <dgm:cxn modelId="{A6662145-DC0C-4E40-B9AB-EECD0209DE0A}" type="presOf" srcId="{D6A84685-3AC7-8149-8A80-7B5E5EE274EA}" destId="{7BB82805-9BC5-C247-8EB8-C8DA8BF4FA51}" srcOrd="0" destOrd="0" presId="urn:microsoft.com/office/officeart/2005/8/layout/cycle4"/>
    <dgm:cxn modelId="{6AD26315-A093-5C47-BB00-4D89A8EA068A}" srcId="{0FA5B1F2-0AC7-5240-8029-D63DE91720D2}" destId="{8A288F11-5B50-C54E-94F1-0FD39A396012}" srcOrd="0" destOrd="0" parTransId="{C14004B0-1CE6-9D44-B3FF-AC3516335255}" sibTransId="{68526B74-D780-5D4B-9872-53BE2C8C49EE}"/>
    <dgm:cxn modelId="{18DF55BE-0B42-B042-84BC-C9CA3C19D4A3}" srcId="{3CFA5D8F-48AC-EC4D-A989-103184E154F1}" destId="{C0C3D8A1-A1E7-2445-A930-C11CEA271362}" srcOrd="0" destOrd="0" parTransId="{3A861DE3-6640-3845-A32E-1E7A434ACC01}" sibTransId="{FC8518D2-3EAD-8A43-A166-1DE592452B70}"/>
    <dgm:cxn modelId="{34548958-F05A-EB47-88EE-9200C5E88594}" type="presOf" srcId="{8A288F11-5B50-C54E-94F1-0FD39A396012}" destId="{8C857045-9445-0643-82B8-0C79013D5F34}" srcOrd="1" destOrd="0" presId="urn:microsoft.com/office/officeart/2005/8/layout/cycle4"/>
    <dgm:cxn modelId="{B13E27FA-79D6-C74D-855C-174EF50E9F88}" type="presOf" srcId="{C7EB3A65-A08F-FF48-B5BD-519B7A1D5D11}" destId="{DAED4E8E-D7E8-714A-96CB-D204045BEA93}" srcOrd="0" destOrd="0" presId="urn:microsoft.com/office/officeart/2005/8/layout/cycle4"/>
    <dgm:cxn modelId="{6E7AF28B-1519-9C46-B51B-66F27A348BF0}" type="presOf" srcId="{9AD8A442-3E29-E34C-9F1C-6B3CC91953D4}" destId="{0D515E6A-7260-124A-B682-58571943047C}" srcOrd="0" destOrd="0" presId="urn:microsoft.com/office/officeart/2005/8/layout/cycle4"/>
    <dgm:cxn modelId="{131A51CD-3A01-7F48-94FD-ECF2A7988AF3}" srcId="{D6A84685-3AC7-8149-8A80-7B5E5EE274EA}" destId="{9AD8A442-3E29-E34C-9F1C-6B3CC91953D4}" srcOrd="0" destOrd="0" parTransId="{2FD0397C-8B86-624C-A6EA-035AFE554CED}" sibTransId="{F3166DE4-C657-0041-8317-44C7DD1A77F8}"/>
    <dgm:cxn modelId="{75120E72-D462-7043-84A5-98A160097060}" srcId="{101F8CCA-9FB3-AA43-8908-67BE7711379D}" destId="{C7EB3A65-A08F-FF48-B5BD-519B7A1D5D11}" srcOrd="3" destOrd="0" parTransId="{5D2F8EE4-BFE4-A54C-A669-2CCBD49B7BC1}" sibTransId="{65697C7E-CDA3-7244-BEC7-FFEB40FDBD2B}"/>
    <dgm:cxn modelId="{DAAA5AFD-F328-9A43-A649-B26C0A41D44F}" type="presOf" srcId="{0FA5B1F2-0AC7-5240-8029-D63DE91720D2}" destId="{05CA760C-9CAD-884E-8300-0BD4424F43BA}" srcOrd="0" destOrd="0" presId="urn:microsoft.com/office/officeart/2005/8/layout/cycle4"/>
    <dgm:cxn modelId="{B23D0470-2DB9-664C-856E-D8663FA25F2A}" srcId="{101F8CCA-9FB3-AA43-8908-67BE7711379D}" destId="{3CFA5D8F-48AC-EC4D-A989-103184E154F1}" srcOrd="0" destOrd="0" parTransId="{46FCB834-4525-124C-A271-7B6E5762EAA6}" sibTransId="{BDC578F2-6D98-BE43-ADE0-9946F9F4AAE8}"/>
    <dgm:cxn modelId="{69452F88-004B-D841-BF26-86D4D354C0F3}" type="presParOf" srcId="{A873AAE4-1C4F-3347-8F21-191CE1CF636E}" destId="{8EADA0A3-E113-2C4D-A63D-69D1094E5F57}" srcOrd="0" destOrd="0" presId="urn:microsoft.com/office/officeart/2005/8/layout/cycle4"/>
    <dgm:cxn modelId="{591AF442-AE89-BF43-BD00-6BB35EA52013}" type="presParOf" srcId="{8EADA0A3-E113-2C4D-A63D-69D1094E5F57}" destId="{E0071AD3-3DA8-464F-82CB-022D7D21AD5D}" srcOrd="0" destOrd="0" presId="urn:microsoft.com/office/officeart/2005/8/layout/cycle4"/>
    <dgm:cxn modelId="{11B8F97A-0935-7147-9CC3-A92E66C1B06F}" type="presParOf" srcId="{E0071AD3-3DA8-464F-82CB-022D7D21AD5D}" destId="{8E39085F-1CBE-6240-A54E-8AA820C8743C}" srcOrd="0" destOrd="0" presId="urn:microsoft.com/office/officeart/2005/8/layout/cycle4"/>
    <dgm:cxn modelId="{368EFBB5-1DA7-E848-8E2D-A34D9ED54FEB}" type="presParOf" srcId="{E0071AD3-3DA8-464F-82CB-022D7D21AD5D}" destId="{8BC0CAC3-1C9F-9C43-8D25-51C8E99250DF}" srcOrd="1" destOrd="0" presId="urn:microsoft.com/office/officeart/2005/8/layout/cycle4"/>
    <dgm:cxn modelId="{3BFF0F22-D57E-6F40-8CCF-66179E66C9A6}" type="presParOf" srcId="{8EADA0A3-E113-2C4D-A63D-69D1094E5F57}" destId="{92F25BC8-BB51-564A-A549-4D2E65C1C56B}" srcOrd="1" destOrd="0" presId="urn:microsoft.com/office/officeart/2005/8/layout/cycle4"/>
    <dgm:cxn modelId="{80D4D81A-6765-4E47-B300-CE846A20181C}" type="presParOf" srcId="{92F25BC8-BB51-564A-A549-4D2E65C1C56B}" destId="{ADC93305-5E23-C54A-BFE5-DE3FC2AA9837}" srcOrd="0" destOrd="0" presId="urn:microsoft.com/office/officeart/2005/8/layout/cycle4"/>
    <dgm:cxn modelId="{68BB9E06-4038-1548-A8E1-CFD9CEAFF893}" type="presParOf" srcId="{92F25BC8-BB51-564A-A549-4D2E65C1C56B}" destId="{8C857045-9445-0643-82B8-0C79013D5F34}" srcOrd="1" destOrd="0" presId="urn:microsoft.com/office/officeart/2005/8/layout/cycle4"/>
    <dgm:cxn modelId="{CC263553-2A67-0048-AD13-DBBEF513DDFC}" type="presParOf" srcId="{8EADA0A3-E113-2C4D-A63D-69D1094E5F57}" destId="{D9458101-D0F7-BD43-854A-FFF5D7117429}" srcOrd="2" destOrd="0" presId="urn:microsoft.com/office/officeart/2005/8/layout/cycle4"/>
    <dgm:cxn modelId="{17D3ABEB-8D8C-5A49-A97C-079AC8B63538}" type="presParOf" srcId="{D9458101-D0F7-BD43-854A-FFF5D7117429}" destId="{0D515E6A-7260-124A-B682-58571943047C}" srcOrd="0" destOrd="0" presId="urn:microsoft.com/office/officeart/2005/8/layout/cycle4"/>
    <dgm:cxn modelId="{BCFC1A5C-83EC-C240-9103-323D5F842846}" type="presParOf" srcId="{D9458101-D0F7-BD43-854A-FFF5D7117429}" destId="{5421E09F-A48A-044E-9296-25663EAF010D}" srcOrd="1" destOrd="0" presId="urn:microsoft.com/office/officeart/2005/8/layout/cycle4"/>
    <dgm:cxn modelId="{6CE5F378-D6FF-E94D-BF43-F40593B3ACDC}" type="presParOf" srcId="{8EADA0A3-E113-2C4D-A63D-69D1094E5F57}" destId="{59755775-FE7E-414A-9C1E-080E49FAF2FF}" srcOrd="3" destOrd="0" presId="urn:microsoft.com/office/officeart/2005/8/layout/cycle4"/>
    <dgm:cxn modelId="{4CA3C190-F31E-A346-989B-48DF75A4D426}" type="presParOf" srcId="{59755775-FE7E-414A-9C1E-080E49FAF2FF}" destId="{4056BE4D-7EA1-9946-A9E9-D98F097CA970}" srcOrd="0" destOrd="0" presId="urn:microsoft.com/office/officeart/2005/8/layout/cycle4"/>
    <dgm:cxn modelId="{8FC3BAA7-AA8C-A643-B719-147E32C0FA2F}" type="presParOf" srcId="{59755775-FE7E-414A-9C1E-080E49FAF2FF}" destId="{34BB62C8-908C-5642-9F22-6A2687EC885D}" srcOrd="1" destOrd="0" presId="urn:microsoft.com/office/officeart/2005/8/layout/cycle4"/>
    <dgm:cxn modelId="{22E1E4FC-2FE1-B84D-9311-CBED2ED45892}" type="presParOf" srcId="{8EADA0A3-E113-2C4D-A63D-69D1094E5F57}" destId="{3BDA3678-DCAD-0A47-B697-3EE2FC48E6E7}" srcOrd="4" destOrd="0" presId="urn:microsoft.com/office/officeart/2005/8/layout/cycle4"/>
    <dgm:cxn modelId="{2577156B-AF4A-AD46-8CD8-46104BB8AF63}" type="presParOf" srcId="{A873AAE4-1C4F-3347-8F21-191CE1CF636E}" destId="{DE6B50C3-6AF0-7840-A306-76191CFD9A44}" srcOrd="1" destOrd="0" presId="urn:microsoft.com/office/officeart/2005/8/layout/cycle4"/>
    <dgm:cxn modelId="{EC97E6E0-34B3-6C4F-8C90-D7989B72B665}" type="presParOf" srcId="{DE6B50C3-6AF0-7840-A306-76191CFD9A44}" destId="{53DD3FCB-2C3E-2D45-8592-84B1ED336FB6}" srcOrd="0" destOrd="0" presId="urn:microsoft.com/office/officeart/2005/8/layout/cycle4"/>
    <dgm:cxn modelId="{472ADCF4-92EC-324E-BB61-BC7968C502D4}" type="presParOf" srcId="{DE6B50C3-6AF0-7840-A306-76191CFD9A44}" destId="{05CA760C-9CAD-884E-8300-0BD4424F43BA}" srcOrd="1" destOrd="0" presId="urn:microsoft.com/office/officeart/2005/8/layout/cycle4"/>
    <dgm:cxn modelId="{BA3CBCD8-9801-4F48-9592-C816EE149EB5}" type="presParOf" srcId="{DE6B50C3-6AF0-7840-A306-76191CFD9A44}" destId="{7BB82805-9BC5-C247-8EB8-C8DA8BF4FA51}" srcOrd="2" destOrd="0" presId="urn:microsoft.com/office/officeart/2005/8/layout/cycle4"/>
    <dgm:cxn modelId="{FCCC4AAA-BBAA-E448-A224-25A75D19EF3E}" type="presParOf" srcId="{DE6B50C3-6AF0-7840-A306-76191CFD9A44}" destId="{DAED4E8E-D7E8-714A-96CB-D204045BEA93}" srcOrd="3" destOrd="0" presId="urn:microsoft.com/office/officeart/2005/8/layout/cycle4"/>
    <dgm:cxn modelId="{50DF9070-22C1-7141-BCBC-B135812B346B}" type="presParOf" srcId="{DE6B50C3-6AF0-7840-A306-76191CFD9A44}" destId="{56446146-FB0C-C54D-B5BF-7E419148F9D6}" srcOrd="4" destOrd="0" presId="urn:microsoft.com/office/officeart/2005/8/layout/cycle4"/>
    <dgm:cxn modelId="{95EDDB61-49A1-7C41-9E1B-49CEE43D4052}" type="presParOf" srcId="{A873AAE4-1C4F-3347-8F21-191CE1CF636E}" destId="{AE60BB0D-0EE4-D747-A6CA-8BE7418824D0}" srcOrd="2" destOrd="0" presId="urn:microsoft.com/office/officeart/2005/8/layout/cycle4"/>
    <dgm:cxn modelId="{7B18F435-6D2D-7141-A489-B3E74A8405AA}" type="presParOf" srcId="{A873AAE4-1C4F-3347-8F21-191CE1CF636E}" destId="{F4566C37-8397-5C44-BD6B-D99B7BD24E65}"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DC2BB9-6CBC-1144-AF12-38F941ECE3A0}"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E2094048-9A8B-5048-90B5-6E24C9B03CB7}">
      <dgm:prSet phldrT="[Text]"/>
      <dgm:spPr/>
      <dgm:t>
        <a:bodyPr/>
        <a:lstStyle/>
        <a:p>
          <a:r>
            <a:rPr lang="en-US"/>
            <a:t>Valued by individual but not by society</a:t>
          </a:r>
        </a:p>
      </dgm:t>
    </dgm:pt>
    <dgm:pt modelId="{93960C57-560E-AB45-A5E2-AC36E1629636}" type="parTrans" cxnId="{44BA3C81-E7FA-3448-AE36-97E620B92F9C}">
      <dgm:prSet/>
      <dgm:spPr/>
      <dgm:t>
        <a:bodyPr/>
        <a:lstStyle/>
        <a:p>
          <a:endParaRPr lang="en-US"/>
        </a:p>
      </dgm:t>
    </dgm:pt>
    <dgm:pt modelId="{4BF05DAF-39BE-0F45-BB86-3EDCEA6E5657}" type="sibTrans" cxnId="{44BA3C81-E7FA-3448-AE36-97E620B92F9C}">
      <dgm:prSet/>
      <dgm:spPr/>
      <dgm:t>
        <a:bodyPr/>
        <a:lstStyle/>
        <a:p>
          <a:endParaRPr lang="en-US"/>
        </a:p>
      </dgm:t>
    </dgm:pt>
    <dgm:pt modelId="{2F1856A4-02A5-7740-ADEA-581FA2271D1F}">
      <dgm:prSet phldrT="[Text]"/>
      <dgm:spPr/>
      <dgm:t>
        <a:bodyPr/>
        <a:lstStyle/>
        <a:p>
          <a:r>
            <a:rPr lang="en-US"/>
            <a:t>Not valued by individual but valued by society</a:t>
          </a:r>
        </a:p>
      </dgm:t>
    </dgm:pt>
    <dgm:pt modelId="{5ED9C713-07F6-A44C-B23D-FB6FB87BD6C1}" type="parTrans" cxnId="{958DE351-3288-904E-BE5F-D18FF591E9EE}">
      <dgm:prSet/>
      <dgm:spPr/>
      <dgm:t>
        <a:bodyPr/>
        <a:lstStyle/>
        <a:p>
          <a:endParaRPr lang="en-US"/>
        </a:p>
      </dgm:t>
    </dgm:pt>
    <dgm:pt modelId="{16A425A2-72E1-854F-A8D1-864ECF8E3FF5}" type="sibTrans" cxnId="{958DE351-3288-904E-BE5F-D18FF591E9EE}">
      <dgm:prSet/>
      <dgm:spPr/>
      <dgm:t>
        <a:bodyPr/>
        <a:lstStyle/>
        <a:p>
          <a:endParaRPr lang="en-US"/>
        </a:p>
      </dgm:t>
    </dgm:pt>
    <dgm:pt modelId="{3C9DFBB2-0641-044B-BEA4-EF148C94C429}">
      <dgm:prSet phldrT="[Text]"/>
      <dgm:spPr/>
      <dgm:t>
        <a:bodyPr/>
        <a:lstStyle/>
        <a:p>
          <a:r>
            <a:rPr lang="en-US"/>
            <a:t>Not valued either by the individual or society</a:t>
          </a:r>
        </a:p>
      </dgm:t>
    </dgm:pt>
    <dgm:pt modelId="{7C843DE6-43F4-D448-9E9E-3C8C2B4EA702}" type="sibTrans" cxnId="{606BCE59-5774-E64E-AB9E-4AF9B3DA43F2}">
      <dgm:prSet/>
      <dgm:spPr/>
      <dgm:t>
        <a:bodyPr/>
        <a:lstStyle/>
        <a:p>
          <a:endParaRPr lang="en-US"/>
        </a:p>
      </dgm:t>
    </dgm:pt>
    <dgm:pt modelId="{29432134-5E05-7E4B-9B24-C730F1A35992}" type="parTrans" cxnId="{606BCE59-5774-E64E-AB9E-4AF9B3DA43F2}">
      <dgm:prSet/>
      <dgm:spPr/>
      <dgm:t>
        <a:bodyPr/>
        <a:lstStyle/>
        <a:p>
          <a:endParaRPr lang="en-US"/>
        </a:p>
      </dgm:t>
    </dgm:pt>
    <dgm:pt modelId="{70F596BE-7A65-F44C-816C-2ABE76B7024F}">
      <dgm:prSet phldrT="[Text]"/>
      <dgm:spPr/>
      <dgm:t>
        <a:bodyPr/>
        <a:lstStyle/>
        <a:p>
          <a:r>
            <a:rPr lang="en-US"/>
            <a:t>Valued by individual and by society</a:t>
          </a:r>
        </a:p>
      </dgm:t>
    </dgm:pt>
    <dgm:pt modelId="{6E5F35C2-2BB0-4F43-8314-AE4584D4F8FA}" type="sibTrans" cxnId="{5B9B066D-6E01-1341-A6B9-0B2E5B56FEE7}">
      <dgm:prSet/>
      <dgm:spPr/>
      <dgm:t>
        <a:bodyPr/>
        <a:lstStyle/>
        <a:p>
          <a:endParaRPr lang="en-US"/>
        </a:p>
      </dgm:t>
    </dgm:pt>
    <dgm:pt modelId="{DAA879F0-7299-2341-88BE-FA10672FF1C5}" type="parTrans" cxnId="{5B9B066D-6E01-1341-A6B9-0B2E5B56FEE7}">
      <dgm:prSet/>
      <dgm:spPr/>
      <dgm:t>
        <a:bodyPr/>
        <a:lstStyle/>
        <a:p>
          <a:endParaRPr lang="en-US"/>
        </a:p>
      </dgm:t>
    </dgm:pt>
    <dgm:pt modelId="{8349E1A2-EEF1-A741-A515-01EA94E00AD7}" type="pres">
      <dgm:prSet presAssocID="{9DDC2BB9-6CBC-1144-AF12-38F941ECE3A0}" presName="cycleMatrixDiagram" presStyleCnt="0">
        <dgm:presLayoutVars>
          <dgm:chMax val="1"/>
          <dgm:dir/>
          <dgm:animLvl val="lvl"/>
          <dgm:resizeHandles val="exact"/>
        </dgm:presLayoutVars>
      </dgm:prSet>
      <dgm:spPr/>
      <dgm:t>
        <a:bodyPr/>
        <a:lstStyle/>
        <a:p>
          <a:endParaRPr lang="en-US"/>
        </a:p>
      </dgm:t>
    </dgm:pt>
    <dgm:pt modelId="{219281CA-BD6E-7849-B8E8-B3677370C079}" type="pres">
      <dgm:prSet presAssocID="{9DDC2BB9-6CBC-1144-AF12-38F941ECE3A0}" presName="children" presStyleCnt="0"/>
      <dgm:spPr/>
    </dgm:pt>
    <dgm:pt modelId="{43EA1C2E-C342-9741-9A23-C3C48EBFB412}" type="pres">
      <dgm:prSet presAssocID="{9DDC2BB9-6CBC-1144-AF12-38F941ECE3A0}" presName="childPlaceholder" presStyleCnt="0"/>
      <dgm:spPr/>
    </dgm:pt>
    <dgm:pt modelId="{D79EA3F8-180B-474B-BA95-99A20E0536AE}" type="pres">
      <dgm:prSet presAssocID="{9DDC2BB9-6CBC-1144-AF12-38F941ECE3A0}" presName="circle" presStyleCnt="0"/>
      <dgm:spPr/>
    </dgm:pt>
    <dgm:pt modelId="{21615AC9-849F-8243-99C1-15BF22C92C17}" type="pres">
      <dgm:prSet presAssocID="{9DDC2BB9-6CBC-1144-AF12-38F941ECE3A0}" presName="quadrant1" presStyleLbl="node1" presStyleIdx="0" presStyleCnt="4">
        <dgm:presLayoutVars>
          <dgm:chMax val="1"/>
          <dgm:bulletEnabled val="1"/>
        </dgm:presLayoutVars>
      </dgm:prSet>
      <dgm:spPr/>
      <dgm:t>
        <a:bodyPr/>
        <a:lstStyle/>
        <a:p>
          <a:endParaRPr lang="en-US"/>
        </a:p>
      </dgm:t>
    </dgm:pt>
    <dgm:pt modelId="{43A4386F-4F9D-684B-9151-97937659F09C}" type="pres">
      <dgm:prSet presAssocID="{9DDC2BB9-6CBC-1144-AF12-38F941ECE3A0}" presName="quadrant2" presStyleLbl="node1" presStyleIdx="1" presStyleCnt="4">
        <dgm:presLayoutVars>
          <dgm:chMax val="1"/>
          <dgm:bulletEnabled val="1"/>
        </dgm:presLayoutVars>
      </dgm:prSet>
      <dgm:spPr/>
      <dgm:t>
        <a:bodyPr/>
        <a:lstStyle/>
        <a:p>
          <a:endParaRPr lang="en-US"/>
        </a:p>
      </dgm:t>
    </dgm:pt>
    <dgm:pt modelId="{124769ED-B13E-E04D-BEB3-D7DCB66C5264}" type="pres">
      <dgm:prSet presAssocID="{9DDC2BB9-6CBC-1144-AF12-38F941ECE3A0}" presName="quadrant3" presStyleLbl="node1" presStyleIdx="2" presStyleCnt="4">
        <dgm:presLayoutVars>
          <dgm:chMax val="1"/>
          <dgm:bulletEnabled val="1"/>
        </dgm:presLayoutVars>
      </dgm:prSet>
      <dgm:spPr/>
      <dgm:t>
        <a:bodyPr/>
        <a:lstStyle/>
        <a:p>
          <a:endParaRPr lang="en-US"/>
        </a:p>
      </dgm:t>
    </dgm:pt>
    <dgm:pt modelId="{B09796BD-FB62-D241-AE80-F5B4FE5497EA}" type="pres">
      <dgm:prSet presAssocID="{9DDC2BB9-6CBC-1144-AF12-38F941ECE3A0}" presName="quadrant4" presStyleLbl="node1" presStyleIdx="3" presStyleCnt="4">
        <dgm:presLayoutVars>
          <dgm:chMax val="1"/>
          <dgm:bulletEnabled val="1"/>
        </dgm:presLayoutVars>
      </dgm:prSet>
      <dgm:spPr/>
      <dgm:t>
        <a:bodyPr/>
        <a:lstStyle/>
        <a:p>
          <a:endParaRPr lang="en-US"/>
        </a:p>
      </dgm:t>
    </dgm:pt>
    <dgm:pt modelId="{DDAF7949-F63F-0E43-9AE6-011BBD043F73}" type="pres">
      <dgm:prSet presAssocID="{9DDC2BB9-6CBC-1144-AF12-38F941ECE3A0}" presName="quadrantPlaceholder" presStyleCnt="0"/>
      <dgm:spPr/>
    </dgm:pt>
    <dgm:pt modelId="{3D610094-5821-EE41-8B92-083B9DCB211E}" type="pres">
      <dgm:prSet presAssocID="{9DDC2BB9-6CBC-1144-AF12-38F941ECE3A0}" presName="center1" presStyleLbl="fgShp" presStyleIdx="0" presStyleCnt="2"/>
      <dgm:spPr/>
    </dgm:pt>
    <dgm:pt modelId="{231A32F8-C2CB-044B-ACF5-8907DAE2635D}" type="pres">
      <dgm:prSet presAssocID="{9DDC2BB9-6CBC-1144-AF12-38F941ECE3A0}" presName="center2" presStyleLbl="fgShp" presStyleIdx="1" presStyleCnt="2"/>
      <dgm:spPr/>
      <dgm:t>
        <a:bodyPr/>
        <a:lstStyle/>
        <a:p>
          <a:endParaRPr lang="en-US"/>
        </a:p>
      </dgm:t>
    </dgm:pt>
  </dgm:ptLst>
  <dgm:cxnLst>
    <dgm:cxn modelId="{606BCE59-5774-E64E-AB9E-4AF9B3DA43F2}" srcId="{9DDC2BB9-6CBC-1144-AF12-38F941ECE3A0}" destId="{3C9DFBB2-0641-044B-BEA4-EF148C94C429}" srcOrd="3" destOrd="0" parTransId="{29432134-5E05-7E4B-9B24-C730F1A35992}" sibTransId="{7C843DE6-43F4-D448-9E9E-3C8C2B4EA702}"/>
    <dgm:cxn modelId="{31170AB4-A2E5-9B49-A4F6-25CDF4742292}" type="presOf" srcId="{9DDC2BB9-6CBC-1144-AF12-38F941ECE3A0}" destId="{8349E1A2-EEF1-A741-A515-01EA94E00AD7}" srcOrd="0" destOrd="0" presId="urn:microsoft.com/office/officeart/2005/8/layout/cycle4"/>
    <dgm:cxn modelId="{5B9B066D-6E01-1341-A6B9-0B2E5B56FEE7}" srcId="{9DDC2BB9-6CBC-1144-AF12-38F941ECE3A0}" destId="{70F596BE-7A65-F44C-816C-2ABE76B7024F}" srcOrd="1" destOrd="0" parTransId="{DAA879F0-7299-2341-88BE-FA10672FF1C5}" sibTransId="{6E5F35C2-2BB0-4F43-8314-AE4584D4F8FA}"/>
    <dgm:cxn modelId="{44BA3C81-E7FA-3448-AE36-97E620B92F9C}" srcId="{9DDC2BB9-6CBC-1144-AF12-38F941ECE3A0}" destId="{E2094048-9A8B-5048-90B5-6E24C9B03CB7}" srcOrd="0" destOrd="0" parTransId="{93960C57-560E-AB45-A5E2-AC36E1629636}" sibTransId="{4BF05DAF-39BE-0F45-BB86-3EDCEA6E5657}"/>
    <dgm:cxn modelId="{1178AB98-6CEB-9F46-8A76-42C9ED36913F}" type="presOf" srcId="{70F596BE-7A65-F44C-816C-2ABE76B7024F}" destId="{43A4386F-4F9D-684B-9151-97937659F09C}" srcOrd="0" destOrd="0" presId="urn:microsoft.com/office/officeart/2005/8/layout/cycle4"/>
    <dgm:cxn modelId="{3DB0E308-F3D7-464C-92C8-AE4F318BD25B}" type="presOf" srcId="{E2094048-9A8B-5048-90B5-6E24C9B03CB7}" destId="{21615AC9-849F-8243-99C1-15BF22C92C17}" srcOrd="0" destOrd="0" presId="urn:microsoft.com/office/officeart/2005/8/layout/cycle4"/>
    <dgm:cxn modelId="{372EFE78-F660-3E4C-8389-59AF22C57125}" type="presOf" srcId="{3C9DFBB2-0641-044B-BEA4-EF148C94C429}" destId="{B09796BD-FB62-D241-AE80-F5B4FE5497EA}" srcOrd="0" destOrd="0" presId="urn:microsoft.com/office/officeart/2005/8/layout/cycle4"/>
    <dgm:cxn modelId="{958DE351-3288-904E-BE5F-D18FF591E9EE}" srcId="{9DDC2BB9-6CBC-1144-AF12-38F941ECE3A0}" destId="{2F1856A4-02A5-7740-ADEA-581FA2271D1F}" srcOrd="2" destOrd="0" parTransId="{5ED9C713-07F6-A44C-B23D-FB6FB87BD6C1}" sibTransId="{16A425A2-72E1-854F-A8D1-864ECF8E3FF5}"/>
    <dgm:cxn modelId="{5B75C57D-3FD9-0F4F-8004-E7C44CFB165A}" type="presOf" srcId="{2F1856A4-02A5-7740-ADEA-581FA2271D1F}" destId="{124769ED-B13E-E04D-BEB3-D7DCB66C5264}" srcOrd="0" destOrd="0" presId="urn:microsoft.com/office/officeart/2005/8/layout/cycle4"/>
    <dgm:cxn modelId="{2EE2DAA9-7563-4C48-BE6C-5821A00EF508}" type="presParOf" srcId="{8349E1A2-EEF1-A741-A515-01EA94E00AD7}" destId="{219281CA-BD6E-7849-B8E8-B3677370C079}" srcOrd="0" destOrd="0" presId="urn:microsoft.com/office/officeart/2005/8/layout/cycle4"/>
    <dgm:cxn modelId="{09C8574D-31BE-2E4D-9537-B9E39B18554F}" type="presParOf" srcId="{219281CA-BD6E-7849-B8E8-B3677370C079}" destId="{43EA1C2E-C342-9741-9A23-C3C48EBFB412}" srcOrd="0" destOrd="0" presId="urn:microsoft.com/office/officeart/2005/8/layout/cycle4"/>
    <dgm:cxn modelId="{A27AB867-FC51-D043-A060-A60487E05118}" type="presParOf" srcId="{8349E1A2-EEF1-A741-A515-01EA94E00AD7}" destId="{D79EA3F8-180B-474B-BA95-99A20E0536AE}" srcOrd="1" destOrd="0" presId="urn:microsoft.com/office/officeart/2005/8/layout/cycle4"/>
    <dgm:cxn modelId="{339FE56F-5867-264D-8A27-2308411CEEBF}" type="presParOf" srcId="{D79EA3F8-180B-474B-BA95-99A20E0536AE}" destId="{21615AC9-849F-8243-99C1-15BF22C92C17}" srcOrd="0" destOrd="0" presId="urn:microsoft.com/office/officeart/2005/8/layout/cycle4"/>
    <dgm:cxn modelId="{9B1C7205-DDBC-C14B-884C-53DF901F5C05}" type="presParOf" srcId="{D79EA3F8-180B-474B-BA95-99A20E0536AE}" destId="{43A4386F-4F9D-684B-9151-97937659F09C}" srcOrd="1" destOrd="0" presId="urn:microsoft.com/office/officeart/2005/8/layout/cycle4"/>
    <dgm:cxn modelId="{D5F0087C-A31A-0D46-B3F3-74CB4D782110}" type="presParOf" srcId="{D79EA3F8-180B-474B-BA95-99A20E0536AE}" destId="{124769ED-B13E-E04D-BEB3-D7DCB66C5264}" srcOrd="2" destOrd="0" presId="urn:microsoft.com/office/officeart/2005/8/layout/cycle4"/>
    <dgm:cxn modelId="{93484162-92FA-9640-A7B3-EABB16DFBCA4}" type="presParOf" srcId="{D79EA3F8-180B-474B-BA95-99A20E0536AE}" destId="{B09796BD-FB62-D241-AE80-F5B4FE5497EA}" srcOrd="3" destOrd="0" presId="urn:microsoft.com/office/officeart/2005/8/layout/cycle4"/>
    <dgm:cxn modelId="{45542469-EDAC-4B4A-B01D-A10CA19540B5}" type="presParOf" srcId="{D79EA3F8-180B-474B-BA95-99A20E0536AE}" destId="{DDAF7949-F63F-0E43-9AE6-011BBD043F73}" srcOrd="4" destOrd="0" presId="urn:microsoft.com/office/officeart/2005/8/layout/cycle4"/>
    <dgm:cxn modelId="{6DE8B0CD-6421-5C47-BE12-CABC9B8FE563}" type="presParOf" srcId="{8349E1A2-EEF1-A741-A515-01EA94E00AD7}" destId="{3D610094-5821-EE41-8B92-083B9DCB211E}" srcOrd="2" destOrd="0" presId="urn:microsoft.com/office/officeart/2005/8/layout/cycle4"/>
    <dgm:cxn modelId="{78BC5745-3C81-334A-A265-0D864934B35D}" type="presParOf" srcId="{8349E1A2-EEF1-A741-A515-01EA94E00AD7}" destId="{231A32F8-C2CB-044B-ACF5-8907DAE2635D}"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DC2BB9-6CBC-1144-AF12-38F941ECE3A0}"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E2094048-9A8B-5048-90B5-6E24C9B03CB7}">
      <dgm:prSet phldrT="[Text]"/>
      <dgm:spPr/>
      <dgm:t>
        <a:bodyPr/>
        <a:lstStyle/>
        <a:p>
          <a:r>
            <a:rPr lang="en-US"/>
            <a:t>Valued by individual but not by society</a:t>
          </a:r>
        </a:p>
      </dgm:t>
    </dgm:pt>
    <dgm:pt modelId="{93960C57-560E-AB45-A5E2-AC36E1629636}" type="parTrans" cxnId="{44BA3C81-E7FA-3448-AE36-97E620B92F9C}">
      <dgm:prSet/>
      <dgm:spPr/>
      <dgm:t>
        <a:bodyPr/>
        <a:lstStyle/>
        <a:p>
          <a:endParaRPr lang="en-US"/>
        </a:p>
      </dgm:t>
    </dgm:pt>
    <dgm:pt modelId="{4BF05DAF-39BE-0F45-BB86-3EDCEA6E5657}" type="sibTrans" cxnId="{44BA3C81-E7FA-3448-AE36-97E620B92F9C}">
      <dgm:prSet/>
      <dgm:spPr/>
      <dgm:t>
        <a:bodyPr/>
        <a:lstStyle/>
        <a:p>
          <a:endParaRPr lang="en-US"/>
        </a:p>
      </dgm:t>
    </dgm:pt>
    <dgm:pt modelId="{2F1856A4-02A5-7740-ADEA-581FA2271D1F}">
      <dgm:prSet phldrT="[Text]"/>
      <dgm:spPr/>
      <dgm:t>
        <a:bodyPr/>
        <a:lstStyle/>
        <a:p>
          <a:r>
            <a:rPr lang="en-US"/>
            <a:t>Not valued by individual but valued by society</a:t>
          </a:r>
        </a:p>
      </dgm:t>
    </dgm:pt>
    <dgm:pt modelId="{5ED9C713-07F6-A44C-B23D-FB6FB87BD6C1}" type="parTrans" cxnId="{958DE351-3288-904E-BE5F-D18FF591E9EE}">
      <dgm:prSet/>
      <dgm:spPr/>
      <dgm:t>
        <a:bodyPr/>
        <a:lstStyle/>
        <a:p>
          <a:endParaRPr lang="en-US"/>
        </a:p>
      </dgm:t>
    </dgm:pt>
    <dgm:pt modelId="{16A425A2-72E1-854F-A8D1-864ECF8E3FF5}" type="sibTrans" cxnId="{958DE351-3288-904E-BE5F-D18FF591E9EE}">
      <dgm:prSet/>
      <dgm:spPr/>
      <dgm:t>
        <a:bodyPr/>
        <a:lstStyle/>
        <a:p>
          <a:endParaRPr lang="en-US"/>
        </a:p>
      </dgm:t>
    </dgm:pt>
    <dgm:pt modelId="{3C9DFBB2-0641-044B-BEA4-EF148C94C429}">
      <dgm:prSet phldrT="[Text]"/>
      <dgm:spPr/>
      <dgm:t>
        <a:bodyPr/>
        <a:lstStyle/>
        <a:p>
          <a:r>
            <a:rPr lang="en-US"/>
            <a:t>Not valued either by the individual or society</a:t>
          </a:r>
        </a:p>
      </dgm:t>
    </dgm:pt>
    <dgm:pt modelId="{7C843DE6-43F4-D448-9E9E-3C8C2B4EA702}" type="sibTrans" cxnId="{606BCE59-5774-E64E-AB9E-4AF9B3DA43F2}">
      <dgm:prSet/>
      <dgm:spPr/>
      <dgm:t>
        <a:bodyPr/>
        <a:lstStyle/>
        <a:p>
          <a:endParaRPr lang="en-US"/>
        </a:p>
      </dgm:t>
    </dgm:pt>
    <dgm:pt modelId="{29432134-5E05-7E4B-9B24-C730F1A35992}" type="parTrans" cxnId="{606BCE59-5774-E64E-AB9E-4AF9B3DA43F2}">
      <dgm:prSet/>
      <dgm:spPr/>
      <dgm:t>
        <a:bodyPr/>
        <a:lstStyle/>
        <a:p>
          <a:endParaRPr lang="en-US"/>
        </a:p>
      </dgm:t>
    </dgm:pt>
    <dgm:pt modelId="{70F596BE-7A65-F44C-816C-2ABE76B7024F}">
      <dgm:prSet phldrT="[Text]"/>
      <dgm:spPr/>
      <dgm:t>
        <a:bodyPr/>
        <a:lstStyle/>
        <a:p>
          <a:r>
            <a:rPr lang="en-US"/>
            <a:t>Valued by individual and by society</a:t>
          </a:r>
        </a:p>
      </dgm:t>
    </dgm:pt>
    <dgm:pt modelId="{6E5F35C2-2BB0-4F43-8314-AE4584D4F8FA}" type="sibTrans" cxnId="{5B9B066D-6E01-1341-A6B9-0B2E5B56FEE7}">
      <dgm:prSet/>
      <dgm:spPr/>
      <dgm:t>
        <a:bodyPr/>
        <a:lstStyle/>
        <a:p>
          <a:endParaRPr lang="en-US"/>
        </a:p>
      </dgm:t>
    </dgm:pt>
    <dgm:pt modelId="{DAA879F0-7299-2341-88BE-FA10672FF1C5}" type="parTrans" cxnId="{5B9B066D-6E01-1341-A6B9-0B2E5B56FEE7}">
      <dgm:prSet/>
      <dgm:spPr/>
      <dgm:t>
        <a:bodyPr/>
        <a:lstStyle/>
        <a:p>
          <a:endParaRPr lang="en-US"/>
        </a:p>
      </dgm:t>
    </dgm:pt>
    <dgm:pt modelId="{8349E1A2-EEF1-A741-A515-01EA94E00AD7}" type="pres">
      <dgm:prSet presAssocID="{9DDC2BB9-6CBC-1144-AF12-38F941ECE3A0}" presName="cycleMatrixDiagram" presStyleCnt="0">
        <dgm:presLayoutVars>
          <dgm:chMax val="1"/>
          <dgm:dir/>
          <dgm:animLvl val="lvl"/>
          <dgm:resizeHandles val="exact"/>
        </dgm:presLayoutVars>
      </dgm:prSet>
      <dgm:spPr/>
      <dgm:t>
        <a:bodyPr/>
        <a:lstStyle/>
        <a:p>
          <a:endParaRPr lang="en-US"/>
        </a:p>
      </dgm:t>
    </dgm:pt>
    <dgm:pt modelId="{219281CA-BD6E-7849-B8E8-B3677370C079}" type="pres">
      <dgm:prSet presAssocID="{9DDC2BB9-6CBC-1144-AF12-38F941ECE3A0}" presName="children" presStyleCnt="0"/>
      <dgm:spPr/>
    </dgm:pt>
    <dgm:pt modelId="{43EA1C2E-C342-9741-9A23-C3C48EBFB412}" type="pres">
      <dgm:prSet presAssocID="{9DDC2BB9-6CBC-1144-AF12-38F941ECE3A0}" presName="childPlaceholder" presStyleCnt="0"/>
      <dgm:spPr/>
    </dgm:pt>
    <dgm:pt modelId="{D79EA3F8-180B-474B-BA95-99A20E0536AE}" type="pres">
      <dgm:prSet presAssocID="{9DDC2BB9-6CBC-1144-AF12-38F941ECE3A0}" presName="circle" presStyleCnt="0"/>
      <dgm:spPr/>
    </dgm:pt>
    <dgm:pt modelId="{21615AC9-849F-8243-99C1-15BF22C92C17}" type="pres">
      <dgm:prSet presAssocID="{9DDC2BB9-6CBC-1144-AF12-38F941ECE3A0}" presName="quadrant1" presStyleLbl="node1" presStyleIdx="0" presStyleCnt="4">
        <dgm:presLayoutVars>
          <dgm:chMax val="1"/>
          <dgm:bulletEnabled val="1"/>
        </dgm:presLayoutVars>
      </dgm:prSet>
      <dgm:spPr/>
      <dgm:t>
        <a:bodyPr/>
        <a:lstStyle/>
        <a:p>
          <a:endParaRPr lang="en-US"/>
        </a:p>
      </dgm:t>
    </dgm:pt>
    <dgm:pt modelId="{43A4386F-4F9D-684B-9151-97937659F09C}" type="pres">
      <dgm:prSet presAssocID="{9DDC2BB9-6CBC-1144-AF12-38F941ECE3A0}" presName="quadrant2" presStyleLbl="node1" presStyleIdx="1" presStyleCnt="4">
        <dgm:presLayoutVars>
          <dgm:chMax val="1"/>
          <dgm:bulletEnabled val="1"/>
        </dgm:presLayoutVars>
      </dgm:prSet>
      <dgm:spPr/>
      <dgm:t>
        <a:bodyPr/>
        <a:lstStyle/>
        <a:p>
          <a:endParaRPr lang="en-US"/>
        </a:p>
      </dgm:t>
    </dgm:pt>
    <dgm:pt modelId="{124769ED-B13E-E04D-BEB3-D7DCB66C5264}" type="pres">
      <dgm:prSet presAssocID="{9DDC2BB9-6CBC-1144-AF12-38F941ECE3A0}" presName="quadrant3" presStyleLbl="node1" presStyleIdx="2" presStyleCnt="4">
        <dgm:presLayoutVars>
          <dgm:chMax val="1"/>
          <dgm:bulletEnabled val="1"/>
        </dgm:presLayoutVars>
      </dgm:prSet>
      <dgm:spPr/>
      <dgm:t>
        <a:bodyPr/>
        <a:lstStyle/>
        <a:p>
          <a:endParaRPr lang="en-US"/>
        </a:p>
      </dgm:t>
    </dgm:pt>
    <dgm:pt modelId="{B09796BD-FB62-D241-AE80-F5B4FE5497EA}" type="pres">
      <dgm:prSet presAssocID="{9DDC2BB9-6CBC-1144-AF12-38F941ECE3A0}" presName="quadrant4" presStyleLbl="node1" presStyleIdx="3" presStyleCnt="4">
        <dgm:presLayoutVars>
          <dgm:chMax val="1"/>
          <dgm:bulletEnabled val="1"/>
        </dgm:presLayoutVars>
      </dgm:prSet>
      <dgm:spPr/>
      <dgm:t>
        <a:bodyPr/>
        <a:lstStyle/>
        <a:p>
          <a:endParaRPr lang="en-US"/>
        </a:p>
      </dgm:t>
    </dgm:pt>
    <dgm:pt modelId="{DDAF7949-F63F-0E43-9AE6-011BBD043F73}" type="pres">
      <dgm:prSet presAssocID="{9DDC2BB9-6CBC-1144-AF12-38F941ECE3A0}" presName="quadrantPlaceholder" presStyleCnt="0"/>
      <dgm:spPr/>
    </dgm:pt>
    <dgm:pt modelId="{3D610094-5821-EE41-8B92-083B9DCB211E}" type="pres">
      <dgm:prSet presAssocID="{9DDC2BB9-6CBC-1144-AF12-38F941ECE3A0}" presName="center1" presStyleLbl="fgShp" presStyleIdx="0" presStyleCnt="2"/>
      <dgm:spPr/>
    </dgm:pt>
    <dgm:pt modelId="{231A32F8-C2CB-044B-ACF5-8907DAE2635D}" type="pres">
      <dgm:prSet presAssocID="{9DDC2BB9-6CBC-1144-AF12-38F941ECE3A0}" presName="center2" presStyleLbl="fgShp" presStyleIdx="1" presStyleCnt="2"/>
      <dgm:spPr/>
      <dgm:t>
        <a:bodyPr/>
        <a:lstStyle/>
        <a:p>
          <a:endParaRPr lang="en-US"/>
        </a:p>
      </dgm:t>
    </dgm:pt>
  </dgm:ptLst>
  <dgm:cxnLst>
    <dgm:cxn modelId="{8D21F8DB-92D9-AC46-926D-12CB52F63534}" type="presOf" srcId="{70F596BE-7A65-F44C-816C-2ABE76B7024F}" destId="{43A4386F-4F9D-684B-9151-97937659F09C}" srcOrd="0" destOrd="0" presId="urn:microsoft.com/office/officeart/2005/8/layout/cycle4"/>
    <dgm:cxn modelId="{A53B6130-454C-4B41-8FB9-8E016CA057ED}" type="presOf" srcId="{9DDC2BB9-6CBC-1144-AF12-38F941ECE3A0}" destId="{8349E1A2-EEF1-A741-A515-01EA94E00AD7}" srcOrd="0" destOrd="0" presId="urn:microsoft.com/office/officeart/2005/8/layout/cycle4"/>
    <dgm:cxn modelId="{606BCE59-5774-E64E-AB9E-4AF9B3DA43F2}" srcId="{9DDC2BB9-6CBC-1144-AF12-38F941ECE3A0}" destId="{3C9DFBB2-0641-044B-BEA4-EF148C94C429}" srcOrd="3" destOrd="0" parTransId="{29432134-5E05-7E4B-9B24-C730F1A35992}" sibTransId="{7C843DE6-43F4-D448-9E9E-3C8C2B4EA702}"/>
    <dgm:cxn modelId="{958DE351-3288-904E-BE5F-D18FF591E9EE}" srcId="{9DDC2BB9-6CBC-1144-AF12-38F941ECE3A0}" destId="{2F1856A4-02A5-7740-ADEA-581FA2271D1F}" srcOrd="2" destOrd="0" parTransId="{5ED9C713-07F6-A44C-B23D-FB6FB87BD6C1}" sibTransId="{16A425A2-72E1-854F-A8D1-864ECF8E3FF5}"/>
    <dgm:cxn modelId="{5B9B066D-6E01-1341-A6B9-0B2E5B56FEE7}" srcId="{9DDC2BB9-6CBC-1144-AF12-38F941ECE3A0}" destId="{70F596BE-7A65-F44C-816C-2ABE76B7024F}" srcOrd="1" destOrd="0" parTransId="{DAA879F0-7299-2341-88BE-FA10672FF1C5}" sibTransId="{6E5F35C2-2BB0-4F43-8314-AE4584D4F8FA}"/>
    <dgm:cxn modelId="{A56D8ED3-1B61-4048-984B-CBFF341953FE}" type="presOf" srcId="{3C9DFBB2-0641-044B-BEA4-EF148C94C429}" destId="{B09796BD-FB62-D241-AE80-F5B4FE5497EA}" srcOrd="0" destOrd="0" presId="urn:microsoft.com/office/officeart/2005/8/layout/cycle4"/>
    <dgm:cxn modelId="{B5E1F3A3-08D3-7D47-9CD0-D466B2EB7806}" type="presOf" srcId="{E2094048-9A8B-5048-90B5-6E24C9B03CB7}" destId="{21615AC9-849F-8243-99C1-15BF22C92C17}" srcOrd="0" destOrd="0" presId="urn:microsoft.com/office/officeart/2005/8/layout/cycle4"/>
    <dgm:cxn modelId="{4AAB3C94-58B2-284D-A384-BBECFE1799B0}" type="presOf" srcId="{2F1856A4-02A5-7740-ADEA-581FA2271D1F}" destId="{124769ED-B13E-E04D-BEB3-D7DCB66C5264}" srcOrd="0" destOrd="0" presId="urn:microsoft.com/office/officeart/2005/8/layout/cycle4"/>
    <dgm:cxn modelId="{44BA3C81-E7FA-3448-AE36-97E620B92F9C}" srcId="{9DDC2BB9-6CBC-1144-AF12-38F941ECE3A0}" destId="{E2094048-9A8B-5048-90B5-6E24C9B03CB7}" srcOrd="0" destOrd="0" parTransId="{93960C57-560E-AB45-A5E2-AC36E1629636}" sibTransId="{4BF05DAF-39BE-0F45-BB86-3EDCEA6E5657}"/>
    <dgm:cxn modelId="{C5634F6A-2386-DA44-A97C-EE101CE318E3}" type="presParOf" srcId="{8349E1A2-EEF1-A741-A515-01EA94E00AD7}" destId="{219281CA-BD6E-7849-B8E8-B3677370C079}" srcOrd="0" destOrd="0" presId="urn:microsoft.com/office/officeart/2005/8/layout/cycle4"/>
    <dgm:cxn modelId="{6A1D3405-D29D-B943-AE34-6B2E455B6B60}" type="presParOf" srcId="{219281CA-BD6E-7849-B8E8-B3677370C079}" destId="{43EA1C2E-C342-9741-9A23-C3C48EBFB412}" srcOrd="0" destOrd="0" presId="urn:microsoft.com/office/officeart/2005/8/layout/cycle4"/>
    <dgm:cxn modelId="{7FECA49E-9D5A-5F41-B90D-966E1A5622CF}" type="presParOf" srcId="{8349E1A2-EEF1-A741-A515-01EA94E00AD7}" destId="{D79EA3F8-180B-474B-BA95-99A20E0536AE}" srcOrd="1" destOrd="0" presId="urn:microsoft.com/office/officeart/2005/8/layout/cycle4"/>
    <dgm:cxn modelId="{64968E34-18D1-C241-AF8B-4EF437678859}" type="presParOf" srcId="{D79EA3F8-180B-474B-BA95-99A20E0536AE}" destId="{21615AC9-849F-8243-99C1-15BF22C92C17}" srcOrd="0" destOrd="0" presId="urn:microsoft.com/office/officeart/2005/8/layout/cycle4"/>
    <dgm:cxn modelId="{A5D28B35-3178-6A4C-AC6D-A2C3ABB4A1AD}" type="presParOf" srcId="{D79EA3F8-180B-474B-BA95-99A20E0536AE}" destId="{43A4386F-4F9D-684B-9151-97937659F09C}" srcOrd="1" destOrd="0" presId="urn:microsoft.com/office/officeart/2005/8/layout/cycle4"/>
    <dgm:cxn modelId="{DC2DB707-ABE9-F442-91D0-E13A16BD5D0B}" type="presParOf" srcId="{D79EA3F8-180B-474B-BA95-99A20E0536AE}" destId="{124769ED-B13E-E04D-BEB3-D7DCB66C5264}" srcOrd="2" destOrd="0" presId="urn:microsoft.com/office/officeart/2005/8/layout/cycle4"/>
    <dgm:cxn modelId="{C6F5EF26-0D6A-9B4D-A755-D5234761527A}" type="presParOf" srcId="{D79EA3F8-180B-474B-BA95-99A20E0536AE}" destId="{B09796BD-FB62-D241-AE80-F5B4FE5497EA}" srcOrd="3" destOrd="0" presId="urn:microsoft.com/office/officeart/2005/8/layout/cycle4"/>
    <dgm:cxn modelId="{057E8782-D028-EC44-9C44-A385FE0B1E89}" type="presParOf" srcId="{D79EA3F8-180B-474B-BA95-99A20E0536AE}" destId="{DDAF7949-F63F-0E43-9AE6-011BBD043F73}" srcOrd="4" destOrd="0" presId="urn:microsoft.com/office/officeart/2005/8/layout/cycle4"/>
    <dgm:cxn modelId="{10C34B34-E545-0243-826C-7F00F801E8A3}" type="presParOf" srcId="{8349E1A2-EEF1-A741-A515-01EA94E00AD7}" destId="{3D610094-5821-EE41-8B92-083B9DCB211E}" srcOrd="2" destOrd="0" presId="urn:microsoft.com/office/officeart/2005/8/layout/cycle4"/>
    <dgm:cxn modelId="{104CD63B-D765-F64F-B94D-CE0FF2FEE400}" type="presParOf" srcId="{8349E1A2-EEF1-A741-A515-01EA94E00AD7}" destId="{231A32F8-C2CB-044B-ACF5-8907DAE2635D}"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DC2BB9-6CBC-1144-AF12-38F941ECE3A0}"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E2094048-9A8B-5048-90B5-6E24C9B03CB7}">
      <dgm:prSet phldrT="[Text]"/>
      <dgm:spPr/>
      <dgm:t>
        <a:bodyPr/>
        <a:lstStyle/>
        <a:p>
          <a:r>
            <a:rPr lang="en-US"/>
            <a:t>Valued by individual but not by society</a:t>
          </a:r>
        </a:p>
      </dgm:t>
    </dgm:pt>
    <dgm:pt modelId="{93960C57-560E-AB45-A5E2-AC36E1629636}" type="parTrans" cxnId="{44BA3C81-E7FA-3448-AE36-97E620B92F9C}">
      <dgm:prSet/>
      <dgm:spPr/>
      <dgm:t>
        <a:bodyPr/>
        <a:lstStyle/>
        <a:p>
          <a:endParaRPr lang="en-US"/>
        </a:p>
      </dgm:t>
    </dgm:pt>
    <dgm:pt modelId="{4BF05DAF-39BE-0F45-BB86-3EDCEA6E5657}" type="sibTrans" cxnId="{44BA3C81-E7FA-3448-AE36-97E620B92F9C}">
      <dgm:prSet/>
      <dgm:spPr/>
      <dgm:t>
        <a:bodyPr/>
        <a:lstStyle/>
        <a:p>
          <a:endParaRPr lang="en-US"/>
        </a:p>
      </dgm:t>
    </dgm:pt>
    <dgm:pt modelId="{2F1856A4-02A5-7740-ADEA-581FA2271D1F}">
      <dgm:prSet phldrT="[Text]"/>
      <dgm:spPr/>
      <dgm:t>
        <a:bodyPr/>
        <a:lstStyle/>
        <a:p>
          <a:r>
            <a:rPr lang="en-US"/>
            <a:t>Not valued by individual but valued by society</a:t>
          </a:r>
        </a:p>
      </dgm:t>
    </dgm:pt>
    <dgm:pt modelId="{5ED9C713-07F6-A44C-B23D-FB6FB87BD6C1}" type="parTrans" cxnId="{958DE351-3288-904E-BE5F-D18FF591E9EE}">
      <dgm:prSet/>
      <dgm:spPr/>
      <dgm:t>
        <a:bodyPr/>
        <a:lstStyle/>
        <a:p>
          <a:endParaRPr lang="en-US"/>
        </a:p>
      </dgm:t>
    </dgm:pt>
    <dgm:pt modelId="{16A425A2-72E1-854F-A8D1-864ECF8E3FF5}" type="sibTrans" cxnId="{958DE351-3288-904E-BE5F-D18FF591E9EE}">
      <dgm:prSet/>
      <dgm:spPr/>
      <dgm:t>
        <a:bodyPr/>
        <a:lstStyle/>
        <a:p>
          <a:endParaRPr lang="en-US"/>
        </a:p>
      </dgm:t>
    </dgm:pt>
    <dgm:pt modelId="{3C9DFBB2-0641-044B-BEA4-EF148C94C429}">
      <dgm:prSet phldrT="[Text]"/>
      <dgm:spPr/>
      <dgm:t>
        <a:bodyPr/>
        <a:lstStyle/>
        <a:p>
          <a:r>
            <a:rPr lang="en-US"/>
            <a:t>Not valued either by the individual or society</a:t>
          </a:r>
        </a:p>
      </dgm:t>
    </dgm:pt>
    <dgm:pt modelId="{7C843DE6-43F4-D448-9E9E-3C8C2B4EA702}" type="sibTrans" cxnId="{606BCE59-5774-E64E-AB9E-4AF9B3DA43F2}">
      <dgm:prSet/>
      <dgm:spPr/>
      <dgm:t>
        <a:bodyPr/>
        <a:lstStyle/>
        <a:p>
          <a:endParaRPr lang="en-US"/>
        </a:p>
      </dgm:t>
    </dgm:pt>
    <dgm:pt modelId="{29432134-5E05-7E4B-9B24-C730F1A35992}" type="parTrans" cxnId="{606BCE59-5774-E64E-AB9E-4AF9B3DA43F2}">
      <dgm:prSet/>
      <dgm:spPr/>
      <dgm:t>
        <a:bodyPr/>
        <a:lstStyle/>
        <a:p>
          <a:endParaRPr lang="en-US"/>
        </a:p>
      </dgm:t>
    </dgm:pt>
    <dgm:pt modelId="{70F596BE-7A65-F44C-816C-2ABE76B7024F}">
      <dgm:prSet phldrT="[Text]"/>
      <dgm:spPr/>
      <dgm:t>
        <a:bodyPr/>
        <a:lstStyle/>
        <a:p>
          <a:r>
            <a:rPr lang="en-US"/>
            <a:t>Valued by individual and by society</a:t>
          </a:r>
        </a:p>
      </dgm:t>
    </dgm:pt>
    <dgm:pt modelId="{6E5F35C2-2BB0-4F43-8314-AE4584D4F8FA}" type="sibTrans" cxnId="{5B9B066D-6E01-1341-A6B9-0B2E5B56FEE7}">
      <dgm:prSet/>
      <dgm:spPr/>
      <dgm:t>
        <a:bodyPr/>
        <a:lstStyle/>
        <a:p>
          <a:endParaRPr lang="en-US"/>
        </a:p>
      </dgm:t>
    </dgm:pt>
    <dgm:pt modelId="{DAA879F0-7299-2341-88BE-FA10672FF1C5}" type="parTrans" cxnId="{5B9B066D-6E01-1341-A6B9-0B2E5B56FEE7}">
      <dgm:prSet/>
      <dgm:spPr/>
      <dgm:t>
        <a:bodyPr/>
        <a:lstStyle/>
        <a:p>
          <a:endParaRPr lang="en-US"/>
        </a:p>
      </dgm:t>
    </dgm:pt>
    <dgm:pt modelId="{8349E1A2-EEF1-A741-A515-01EA94E00AD7}" type="pres">
      <dgm:prSet presAssocID="{9DDC2BB9-6CBC-1144-AF12-38F941ECE3A0}" presName="cycleMatrixDiagram" presStyleCnt="0">
        <dgm:presLayoutVars>
          <dgm:chMax val="1"/>
          <dgm:dir/>
          <dgm:animLvl val="lvl"/>
          <dgm:resizeHandles val="exact"/>
        </dgm:presLayoutVars>
      </dgm:prSet>
      <dgm:spPr/>
      <dgm:t>
        <a:bodyPr/>
        <a:lstStyle/>
        <a:p>
          <a:endParaRPr lang="en-US"/>
        </a:p>
      </dgm:t>
    </dgm:pt>
    <dgm:pt modelId="{219281CA-BD6E-7849-B8E8-B3677370C079}" type="pres">
      <dgm:prSet presAssocID="{9DDC2BB9-6CBC-1144-AF12-38F941ECE3A0}" presName="children" presStyleCnt="0"/>
      <dgm:spPr/>
    </dgm:pt>
    <dgm:pt modelId="{43EA1C2E-C342-9741-9A23-C3C48EBFB412}" type="pres">
      <dgm:prSet presAssocID="{9DDC2BB9-6CBC-1144-AF12-38F941ECE3A0}" presName="childPlaceholder" presStyleCnt="0"/>
      <dgm:spPr/>
    </dgm:pt>
    <dgm:pt modelId="{D79EA3F8-180B-474B-BA95-99A20E0536AE}" type="pres">
      <dgm:prSet presAssocID="{9DDC2BB9-6CBC-1144-AF12-38F941ECE3A0}" presName="circle" presStyleCnt="0"/>
      <dgm:spPr/>
    </dgm:pt>
    <dgm:pt modelId="{21615AC9-849F-8243-99C1-15BF22C92C17}" type="pres">
      <dgm:prSet presAssocID="{9DDC2BB9-6CBC-1144-AF12-38F941ECE3A0}" presName="quadrant1" presStyleLbl="node1" presStyleIdx="0" presStyleCnt="4">
        <dgm:presLayoutVars>
          <dgm:chMax val="1"/>
          <dgm:bulletEnabled val="1"/>
        </dgm:presLayoutVars>
      </dgm:prSet>
      <dgm:spPr/>
      <dgm:t>
        <a:bodyPr/>
        <a:lstStyle/>
        <a:p>
          <a:endParaRPr lang="en-US"/>
        </a:p>
      </dgm:t>
    </dgm:pt>
    <dgm:pt modelId="{43A4386F-4F9D-684B-9151-97937659F09C}" type="pres">
      <dgm:prSet presAssocID="{9DDC2BB9-6CBC-1144-AF12-38F941ECE3A0}" presName="quadrant2" presStyleLbl="node1" presStyleIdx="1" presStyleCnt="4">
        <dgm:presLayoutVars>
          <dgm:chMax val="1"/>
          <dgm:bulletEnabled val="1"/>
        </dgm:presLayoutVars>
      </dgm:prSet>
      <dgm:spPr/>
      <dgm:t>
        <a:bodyPr/>
        <a:lstStyle/>
        <a:p>
          <a:endParaRPr lang="en-US"/>
        </a:p>
      </dgm:t>
    </dgm:pt>
    <dgm:pt modelId="{124769ED-B13E-E04D-BEB3-D7DCB66C5264}" type="pres">
      <dgm:prSet presAssocID="{9DDC2BB9-6CBC-1144-AF12-38F941ECE3A0}" presName="quadrant3" presStyleLbl="node1" presStyleIdx="2" presStyleCnt="4">
        <dgm:presLayoutVars>
          <dgm:chMax val="1"/>
          <dgm:bulletEnabled val="1"/>
        </dgm:presLayoutVars>
      </dgm:prSet>
      <dgm:spPr/>
      <dgm:t>
        <a:bodyPr/>
        <a:lstStyle/>
        <a:p>
          <a:endParaRPr lang="en-US"/>
        </a:p>
      </dgm:t>
    </dgm:pt>
    <dgm:pt modelId="{B09796BD-FB62-D241-AE80-F5B4FE5497EA}" type="pres">
      <dgm:prSet presAssocID="{9DDC2BB9-6CBC-1144-AF12-38F941ECE3A0}" presName="quadrant4" presStyleLbl="node1" presStyleIdx="3" presStyleCnt="4">
        <dgm:presLayoutVars>
          <dgm:chMax val="1"/>
          <dgm:bulletEnabled val="1"/>
        </dgm:presLayoutVars>
      </dgm:prSet>
      <dgm:spPr/>
      <dgm:t>
        <a:bodyPr/>
        <a:lstStyle/>
        <a:p>
          <a:endParaRPr lang="en-US"/>
        </a:p>
      </dgm:t>
    </dgm:pt>
    <dgm:pt modelId="{DDAF7949-F63F-0E43-9AE6-011BBD043F73}" type="pres">
      <dgm:prSet presAssocID="{9DDC2BB9-6CBC-1144-AF12-38F941ECE3A0}" presName="quadrantPlaceholder" presStyleCnt="0"/>
      <dgm:spPr/>
    </dgm:pt>
    <dgm:pt modelId="{3D610094-5821-EE41-8B92-083B9DCB211E}" type="pres">
      <dgm:prSet presAssocID="{9DDC2BB9-6CBC-1144-AF12-38F941ECE3A0}" presName="center1" presStyleLbl="fgShp" presStyleIdx="0" presStyleCnt="2"/>
      <dgm:spPr/>
    </dgm:pt>
    <dgm:pt modelId="{231A32F8-C2CB-044B-ACF5-8907DAE2635D}" type="pres">
      <dgm:prSet presAssocID="{9DDC2BB9-6CBC-1144-AF12-38F941ECE3A0}" presName="center2" presStyleLbl="fgShp" presStyleIdx="1" presStyleCnt="2"/>
      <dgm:spPr/>
      <dgm:t>
        <a:bodyPr/>
        <a:lstStyle/>
        <a:p>
          <a:endParaRPr lang="en-US"/>
        </a:p>
      </dgm:t>
    </dgm:pt>
  </dgm:ptLst>
  <dgm:cxnLst>
    <dgm:cxn modelId="{9E189BF1-87E2-BC4B-81CC-8FCB0EBC4E66}" type="presOf" srcId="{E2094048-9A8B-5048-90B5-6E24C9B03CB7}" destId="{21615AC9-849F-8243-99C1-15BF22C92C17}" srcOrd="0" destOrd="0" presId="urn:microsoft.com/office/officeart/2005/8/layout/cycle4"/>
    <dgm:cxn modelId="{1901E974-D32F-B242-B954-18E4E1AFCCB6}" type="presOf" srcId="{3C9DFBB2-0641-044B-BEA4-EF148C94C429}" destId="{B09796BD-FB62-D241-AE80-F5B4FE5497EA}" srcOrd="0" destOrd="0" presId="urn:microsoft.com/office/officeart/2005/8/layout/cycle4"/>
    <dgm:cxn modelId="{E541DCB6-BC72-A944-B350-B998BDB6C8AE}" type="presOf" srcId="{70F596BE-7A65-F44C-816C-2ABE76B7024F}" destId="{43A4386F-4F9D-684B-9151-97937659F09C}" srcOrd="0" destOrd="0" presId="urn:microsoft.com/office/officeart/2005/8/layout/cycle4"/>
    <dgm:cxn modelId="{061EA540-E650-AD49-BB75-251431EA7B10}" type="presOf" srcId="{9DDC2BB9-6CBC-1144-AF12-38F941ECE3A0}" destId="{8349E1A2-EEF1-A741-A515-01EA94E00AD7}" srcOrd="0" destOrd="0" presId="urn:microsoft.com/office/officeart/2005/8/layout/cycle4"/>
    <dgm:cxn modelId="{606BCE59-5774-E64E-AB9E-4AF9B3DA43F2}" srcId="{9DDC2BB9-6CBC-1144-AF12-38F941ECE3A0}" destId="{3C9DFBB2-0641-044B-BEA4-EF148C94C429}" srcOrd="3" destOrd="0" parTransId="{29432134-5E05-7E4B-9B24-C730F1A35992}" sibTransId="{7C843DE6-43F4-D448-9E9E-3C8C2B4EA702}"/>
    <dgm:cxn modelId="{958DE351-3288-904E-BE5F-D18FF591E9EE}" srcId="{9DDC2BB9-6CBC-1144-AF12-38F941ECE3A0}" destId="{2F1856A4-02A5-7740-ADEA-581FA2271D1F}" srcOrd="2" destOrd="0" parTransId="{5ED9C713-07F6-A44C-B23D-FB6FB87BD6C1}" sibTransId="{16A425A2-72E1-854F-A8D1-864ECF8E3FF5}"/>
    <dgm:cxn modelId="{5B9B066D-6E01-1341-A6B9-0B2E5B56FEE7}" srcId="{9DDC2BB9-6CBC-1144-AF12-38F941ECE3A0}" destId="{70F596BE-7A65-F44C-816C-2ABE76B7024F}" srcOrd="1" destOrd="0" parTransId="{DAA879F0-7299-2341-88BE-FA10672FF1C5}" sibTransId="{6E5F35C2-2BB0-4F43-8314-AE4584D4F8FA}"/>
    <dgm:cxn modelId="{44BA3C81-E7FA-3448-AE36-97E620B92F9C}" srcId="{9DDC2BB9-6CBC-1144-AF12-38F941ECE3A0}" destId="{E2094048-9A8B-5048-90B5-6E24C9B03CB7}" srcOrd="0" destOrd="0" parTransId="{93960C57-560E-AB45-A5E2-AC36E1629636}" sibTransId="{4BF05DAF-39BE-0F45-BB86-3EDCEA6E5657}"/>
    <dgm:cxn modelId="{65EE9366-B1CF-6B46-9D9C-82ECBFBDE7E1}" type="presOf" srcId="{2F1856A4-02A5-7740-ADEA-581FA2271D1F}" destId="{124769ED-B13E-E04D-BEB3-D7DCB66C5264}" srcOrd="0" destOrd="0" presId="urn:microsoft.com/office/officeart/2005/8/layout/cycle4"/>
    <dgm:cxn modelId="{E6B2FB04-2D53-374E-85CC-97AF9B984214}" type="presParOf" srcId="{8349E1A2-EEF1-A741-A515-01EA94E00AD7}" destId="{219281CA-BD6E-7849-B8E8-B3677370C079}" srcOrd="0" destOrd="0" presId="urn:microsoft.com/office/officeart/2005/8/layout/cycle4"/>
    <dgm:cxn modelId="{03A7DFCF-685A-764B-91AC-F530701EC663}" type="presParOf" srcId="{219281CA-BD6E-7849-B8E8-B3677370C079}" destId="{43EA1C2E-C342-9741-9A23-C3C48EBFB412}" srcOrd="0" destOrd="0" presId="urn:microsoft.com/office/officeart/2005/8/layout/cycle4"/>
    <dgm:cxn modelId="{ADE5B57E-D112-B74E-BE3E-9DA247C148AA}" type="presParOf" srcId="{8349E1A2-EEF1-A741-A515-01EA94E00AD7}" destId="{D79EA3F8-180B-474B-BA95-99A20E0536AE}" srcOrd="1" destOrd="0" presId="urn:microsoft.com/office/officeart/2005/8/layout/cycle4"/>
    <dgm:cxn modelId="{3068BF16-BC4D-1A4D-9A88-14E5AE060F19}" type="presParOf" srcId="{D79EA3F8-180B-474B-BA95-99A20E0536AE}" destId="{21615AC9-849F-8243-99C1-15BF22C92C17}" srcOrd="0" destOrd="0" presId="urn:microsoft.com/office/officeart/2005/8/layout/cycle4"/>
    <dgm:cxn modelId="{1F711B54-AA21-3240-A075-D6AF591F3CB4}" type="presParOf" srcId="{D79EA3F8-180B-474B-BA95-99A20E0536AE}" destId="{43A4386F-4F9D-684B-9151-97937659F09C}" srcOrd="1" destOrd="0" presId="urn:microsoft.com/office/officeart/2005/8/layout/cycle4"/>
    <dgm:cxn modelId="{9A4258D2-822D-4E40-86AF-492C9A852A25}" type="presParOf" srcId="{D79EA3F8-180B-474B-BA95-99A20E0536AE}" destId="{124769ED-B13E-E04D-BEB3-D7DCB66C5264}" srcOrd="2" destOrd="0" presId="urn:microsoft.com/office/officeart/2005/8/layout/cycle4"/>
    <dgm:cxn modelId="{5252C50D-C001-B245-838E-806CC9E23F6D}" type="presParOf" srcId="{D79EA3F8-180B-474B-BA95-99A20E0536AE}" destId="{B09796BD-FB62-D241-AE80-F5B4FE5497EA}" srcOrd="3" destOrd="0" presId="urn:microsoft.com/office/officeart/2005/8/layout/cycle4"/>
    <dgm:cxn modelId="{7ABA60AA-3849-0041-B71E-9C0628E0685D}" type="presParOf" srcId="{D79EA3F8-180B-474B-BA95-99A20E0536AE}" destId="{DDAF7949-F63F-0E43-9AE6-011BBD043F73}" srcOrd="4" destOrd="0" presId="urn:microsoft.com/office/officeart/2005/8/layout/cycle4"/>
    <dgm:cxn modelId="{6FCBAB88-A717-8E4D-AAA8-B707D12D0C09}" type="presParOf" srcId="{8349E1A2-EEF1-A741-A515-01EA94E00AD7}" destId="{3D610094-5821-EE41-8B92-083B9DCB211E}" srcOrd="2" destOrd="0" presId="urn:microsoft.com/office/officeart/2005/8/layout/cycle4"/>
    <dgm:cxn modelId="{35856514-2D3B-C841-B341-70C2869515B4}" type="presParOf" srcId="{8349E1A2-EEF1-A741-A515-01EA94E00AD7}" destId="{231A32F8-C2CB-044B-ACF5-8907DAE2635D}"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15E6A-7260-124A-B682-58571943047C}">
      <dsp:nvSpPr>
        <dsp:cNvPr id="0" name=""/>
        <dsp:cNvSpPr/>
      </dsp:nvSpPr>
      <dsp:spPr>
        <a:xfrm>
          <a:off x="3249426" y="2453919"/>
          <a:ext cx="2404613"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inclusive ethos</a:t>
          </a:r>
          <a:endParaRPr lang="en-US" sz="1400" kern="1200"/>
        </a:p>
      </dsp:txBody>
      <dsp:txXfrm>
        <a:off x="3996177" y="2767982"/>
        <a:ext cx="1632495" cy="815355"/>
      </dsp:txXfrm>
    </dsp:sp>
    <dsp:sp modelId="{4056BE4D-7EA1-9946-A9E9-D98F097CA970}">
      <dsp:nvSpPr>
        <dsp:cNvPr id="0" name=""/>
        <dsp:cNvSpPr/>
      </dsp:nvSpPr>
      <dsp:spPr>
        <a:xfrm>
          <a:off x="0" y="2453919"/>
          <a:ext cx="256493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7200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poverty</a:t>
          </a:r>
        </a:p>
      </dsp:txBody>
      <dsp:txXfrm>
        <a:off x="25367" y="2767982"/>
        <a:ext cx="1744717" cy="815355"/>
      </dsp:txXfrm>
    </dsp:sp>
    <dsp:sp modelId="{ADC93305-5E23-C54A-BFE5-DE3FC2AA9837}">
      <dsp:nvSpPr>
        <dsp:cNvPr id="0" name=""/>
        <dsp:cNvSpPr/>
      </dsp:nvSpPr>
      <dsp:spPr>
        <a:xfrm>
          <a:off x="3342858" y="0"/>
          <a:ext cx="231118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support from wider family</a:t>
          </a:r>
        </a:p>
      </dsp:txBody>
      <dsp:txXfrm>
        <a:off x="4061579" y="25367"/>
        <a:ext cx="1567093" cy="815355"/>
      </dsp:txXfrm>
    </dsp:sp>
    <dsp:sp modelId="{8E39085F-1CBE-6240-A54E-8AA820C8743C}">
      <dsp:nvSpPr>
        <dsp:cNvPr id="0" name=""/>
        <dsp:cNvSpPr/>
      </dsp:nvSpPr>
      <dsp:spPr>
        <a:xfrm>
          <a:off x="0" y="0"/>
          <a:ext cx="2756749"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post-natal depression</a:t>
          </a:r>
        </a:p>
      </dsp:txBody>
      <dsp:txXfrm>
        <a:off x="25367" y="25367"/>
        <a:ext cx="1878990" cy="815355"/>
      </dsp:txXfrm>
    </dsp:sp>
    <dsp:sp modelId="{53DD3FCB-2C3E-2D45-8592-84B1ED336FB6}">
      <dsp:nvSpPr>
        <dsp:cNvPr id="0" name=""/>
        <dsp:cNvSpPr/>
      </dsp:nvSpPr>
      <dsp:spPr>
        <a:xfrm>
          <a:off x="1228363"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a:t>Risk Factors Individual &amp; Social</a:t>
          </a:r>
        </a:p>
      </dsp:txBody>
      <dsp:txXfrm>
        <a:off x="1686029" y="663362"/>
        <a:ext cx="1104903" cy="1104903"/>
      </dsp:txXfrm>
    </dsp:sp>
    <dsp:sp modelId="{05CA760C-9CAD-884E-8300-0BD4424F43BA}">
      <dsp:nvSpPr>
        <dsp:cNvPr id="0" name=""/>
        <dsp:cNvSpPr/>
      </dsp:nvSpPr>
      <dsp:spPr>
        <a:xfrm rot="5400000">
          <a:off x="2863107"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Individual &amp; Social</a:t>
          </a:r>
        </a:p>
      </dsp:txBody>
      <dsp:txXfrm rot="-5400000">
        <a:off x="2863107" y="663362"/>
        <a:ext cx="1104903" cy="1104903"/>
      </dsp:txXfrm>
    </dsp:sp>
    <dsp:sp modelId="{7BB82805-9BC5-C247-8EB8-C8DA8BF4FA51}">
      <dsp:nvSpPr>
        <dsp:cNvPr id="0" name=""/>
        <dsp:cNvSpPr/>
      </dsp:nvSpPr>
      <dsp:spPr>
        <a:xfrm rot="10800000">
          <a:off x="2863107"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Societal/ Political</a:t>
          </a:r>
        </a:p>
      </dsp:txBody>
      <dsp:txXfrm rot="10800000">
        <a:off x="2863107" y="1840439"/>
        <a:ext cx="1104903" cy="1104903"/>
      </dsp:txXfrm>
    </dsp:sp>
    <dsp:sp modelId="{DAED4E8E-D7E8-714A-96CB-D204045BEA93}">
      <dsp:nvSpPr>
        <dsp:cNvPr id="0" name=""/>
        <dsp:cNvSpPr/>
      </dsp:nvSpPr>
      <dsp:spPr>
        <a:xfrm rot="16200000">
          <a:off x="1228363"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Risk Factors Societal/ Political</a:t>
          </a:r>
        </a:p>
      </dsp:txBody>
      <dsp:txXfrm rot="5400000">
        <a:off x="1686029" y="1840439"/>
        <a:ext cx="1104903" cy="1104903"/>
      </dsp:txXfrm>
    </dsp:sp>
    <dsp:sp modelId="{AE60BB0D-0EE4-D747-A6CA-8BE7418824D0}">
      <dsp:nvSpPr>
        <dsp:cNvPr id="0" name=""/>
        <dsp:cNvSpPr/>
      </dsp:nvSpPr>
      <dsp:spPr>
        <a:xfrm>
          <a:off x="2557269" y="1479569"/>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F4566C37-8397-5C44-BD6B-D99B7BD24E65}">
      <dsp:nvSpPr>
        <dsp:cNvPr id="0" name=""/>
        <dsp:cNvSpPr/>
      </dsp:nvSpPr>
      <dsp:spPr>
        <a:xfrm rot="10800000">
          <a:off x="2557269" y="1660004"/>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15E6A-7260-124A-B682-58571943047C}">
      <dsp:nvSpPr>
        <dsp:cNvPr id="0" name=""/>
        <dsp:cNvSpPr/>
      </dsp:nvSpPr>
      <dsp:spPr>
        <a:xfrm>
          <a:off x="3249426" y="2453919"/>
          <a:ext cx="2404613"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inclusive ethos</a:t>
          </a:r>
          <a:endParaRPr lang="en-US" sz="1400" kern="1200"/>
        </a:p>
      </dsp:txBody>
      <dsp:txXfrm>
        <a:off x="3996177" y="2767982"/>
        <a:ext cx="1632495" cy="815355"/>
      </dsp:txXfrm>
    </dsp:sp>
    <dsp:sp modelId="{4056BE4D-7EA1-9946-A9E9-D98F097CA970}">
      <dsp:nvSpPr>
        <dsp:cNvPr id="0" name=""/>
        <dsp:cNvSpPr/>
      </dsp:nvSpPr>
      <dsp:spPr>
        <a:xfrm>
          <a:off x="0" y="2453919"/>
          <a:ext cx="256493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7200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poverty</a:t>
          </a:r>
        </a:p>
      </dsp:txBody>
      <dsp:txXfrm>
        <a:off x="25367" y="2767982"/>
        <a:ext cx="1744717" cy="815355"/>
      </dsp:txXfrm>
    </dsp:sp>
    <dsp:sp modelId="{ADC93305-5E23-C54A-BFE5-DE3FC2AA9837}">
      <dsp:nvSpPr>
        <dsp:cNvPr id="0" name=""/>
        <dsp:cNvSpPr/>
      </dsp:nvSpPr>
      <dsp:spPr>
        <a:xfrm>
          <a:off x="3342858" y="0"/>
          <a:ext cx="231118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support from wider family</a:t>
          </a:r>
        </a:p>
      </dsp:txBody>
      <dsp:txXfrm>
        <a:off x="4061579" y="25367"/>
        <a:ext cx="1567093" cy="815355"/>
      </dsp:txXfrm>
    </dsp:sp>
    <dsp:sp modelId="{8E39085F-1CBE-6240-A54E-8AA820C8743C}">
      <dsp:nvSpPr>
        <dsp:cNvPr id="0" name=""/>
        <dsp:cNvSpPr/>
      </dsp:nvSpPr>
      <dsp:spPr>
        <a:xfrm>
          <a:off x="0" y="0"/>
          <a:ext cx="2756749"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post-natal depression</a:t>
          </a:r>
        </a:p>
      </dsp:txBody>
      <dsp:txXfrm>
        <a:off x="25367" y="25367"/>
        <a:ext cx="1878990" cy="815355"/>
      </dsp:txXfrm>
    </dsp:sp>
    <dsp:sp modelId="{53DD3FCB-2C3E-2D45-8592-84B1ED336FB6}">
      <dsp:nvSpPr>
        <dsp:cNvPr id="0" name=""/>
        <dsp:cNvSpPr/>
      </dsp:nvSpPr>
      <dsp:spPr>
        <a:xfrm>
          <a:off x="1228363"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a:t>Risk Factors Individual &amp; Social</a:t>
          </a:r>
        </a:p>
      </dsp:txBody>
      <dsp:txXfrm>
        <a:off x="1686029" y="663362"/>
        <a:ext cx="1104903" cy="1104903"/>
      </dsp:txXfrm>
    </dsp:sp>
    <dsp:sp modelId="{05CA760C-9CAD-884E-8300-0BD4424F43BA}">
      <dsp:nvSpPr>
        <dsp:cNvPr id="0" name=""/>
        <dsp:cNvSpPr/>
      </dsp:nvSpPr>
      <dsp:spPr>
        <a:xfrm rot="5400000">
          <a:off x="2863107"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Individual &amp; Social</a:t>
          </a:r>
        </a:p>
      </dsp:txBody>
      <dsp:txXfrm rot="-5400000">
        <a:off x="2863107" y="663362"/>
        <a:ext cx="1104903" cy="1104903"/>
      </dsp:txXfrm>
    </dsp:sp>
    <dsp:sp modelId="{7BB82805-9BC5-C247-8EB8-C8DA8BF4FA51}">
      <dsp:nvSpPr>
        <dsp:cNvPr id="0" name=""/>
        <dsp:cNvSpPr/>
      </dsp:nvSpPr>
      <dsp:spPr>
        <a:xfrm rot="10800000">
          <a:off x="2863107"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Societal/ Political</a:t>
          </a:r>
        </a:p>
      </dsp:txBody>
      <dsp:txXfrm rot="10800000">
        <a:off x="2863107" y="1840439"/>
        <a:ext cx="1104903" cy="1104903"/>
      </dsp:txXfrm>
    </dsp:sp>
    <dsp:sp modelId="{DAED4E8E-D7E8-714A-96CB-D204045BEA93}">
      <dsp:nvSpPr>
        <dsp:cNvPr id="0" name=""/>
        <dsp:cNvSpPr/>
      </dsp:nvSpPr>
      <dsp:spPr>
        <a:xfrm rot="16200000">
          <a:off x="1228363"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Risk Factors Societal/ Political</a:t>
          </a:r>
        </a:p>
      </dsp:txBody>
      <dsp:txXfrm rot="5400000">
        <a:off x="1686029" y="1840439"/>
        <a:ext cx="1104903" cy="1104903"/>
      </dsp:txXfrm>
    </dsp:sp>
    <dsp:sp modelId="{AE60BB0D-0EE4-D747-A6CA-8BE7418824D0}">
      <dsp:nvSpPr>
        <dsp:cNvPr id="0" name=""/>
        <dsp:cNvSpPr/>
      </dsp:nvSpPr>
      <dsp:spPr>
        <a:xfrm>
          <a:off x="2557269" y="1479569"/>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F4566C37-8397-5C44-BD6B-D99B7BD24E65}">
      <dsp:nvSpPr>
        <dsp:cNvPr id="0" name=""/>
        <dsp:cNvSpPr/>
      </dsp:nvSpPr>
      <dsp:spPr>
        <a:xfrm rot="10800000">
          <a:off x="2557269" y="1660004"/>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15E6A-7260-124A-B682-58571943047C}">
      <dsp:nvSpPr>
        <dsp:cNvPr id="0" name=""/>
        <dsp:cNvSpPr/>
      </dsp:nvSpPr>
      <dsp:spPr>
        <a:xfrm>
          <a:off x="3249426" y="2453919"/>
          <a:ext cx="2404613"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inclusive ethos</a:t>
          </a:r>
          <a:endParaRPr lang="en-US" sz="1400" kern="1200"/>
        </a:p>
      </dsp:txBody>
      <dsp:txXfrm>
        <a:off x="3996177" y="2767982"/>
        <a:ext cx="1632495" cy="815355"/>
      </dsp:txXfrm>
    </dsp:sp>
    <dsp:sp modelId="{4056BE4D-7EA1-9946-A9E9-D98F097CA970}">
      <dsp:nvSpPr>
        <dsp:cNvPr id="0" name=""/>
        <dsp:cNvSpPr/>
      </dsp:nvSpPr>
      <dsp:spPr>
        <a:xfrm>
          <a:off x="0" y="2453919"/>
          <a:ext cx="256493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0" rIns="7200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Norms, Values,  Policies, Systems &amp; Structures </a:t>
          </a:r>
          <a:r>
            <a:rPr lang="en-US" sz="1400" i="1" kern="1200"/>
            <a:t>eg. poverty</a:t>
          </a:r>
        </a:p>
      </dsp:txBody>
      <dsp:txXfrm>
        <a:off x="25367" y="2767982"/>
        <a:ext cx="1744717" cy="815355"/>
      </dsp:txXfrm>
    </dsp:sp>
    <dsp:sp modelId="{ADC93305-5E23-C54A-BFE5-DE3FC2AA9837}">
      <dsp:nvSpPr>
        <dsp:cNvPr id="0" name=""/>
        <dsp:cNvSpPr/>
      </dsp:nvSpPr>
      <dsp:spPr>
        <a:xfrm>
          <a:off x="3342858" y="0"/>
          <a:ext cx="2311181"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support from wider family</a:t>
          </a:r>
        </a:p>
      </dsp:txBody>
      <dsp:txXfrm>
        <a:off x="4061579" y="25367"/>
        <a:ext cx="1567093" cy="815355"/>
      </dsp:txXfrm>
    </dsp:sp>
    <dsp:sp modelId="{8E39085F-1CBE-6240-A54E-8AA820C8743C}">
      <dsp:nvSpPr>
        <dsp:cNvPr id="0" name=""/>
        <dsp:cNvSpPr/>
      </dsp:nvSpPr>
      <dsp:spPr>
        <a:xfrm>
          <a:off x="0" y="0"/>
          <a:ext cx="2756749" cy="11547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a:t>Personality Traits; Family Networks; .... </a:t>
          </a:r>
          <a:r>
            <a:rPr lang="en-US" sz="1400" i="1" kern="1200"/>
            <a:t>eg. post-natal depression</a:t>
          </a:r>
        </a:p>
      </dsp:txBody>
      <dsp:txXfrm>
        <a:off x="25367" y="25367"/>
        <a:ext cx="1878990" cy="815355"/>
      </dsp:txXfrm>
    </dsp:sp>
    <dsp:sp modelId="{53DD3FCB-2C3E-2D45-8592-84B1ED336FB6}">
      <dsp:nvSpPr>
        <dsp:cNvPr id="0" name=""/>
        <dsp:cNvSpPr/>
      </dsp:nvSpPr>
      <dsp:spPr>
        <a:xfrm>
          <a:off x="1228363"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a:t>Risk Factors Individual &amp; Social</a:t>
          </a:r>
        </a:p>
      </dsp:txBody>
      <dsp:txXfrm>
        <a:off x="1686029" y="663362"/>
        <a:ext cx="1104903" cy="1104903"/>
      </dsp:txXfrm>
    </dsp:sp>
    <dsp:sp modelId="{05CA760C-9CAD-884E-8300-0BD4424F43BA}">
      <dsp:nvSpPr>
        <dsp:cNvPr id="0" name=""/>
        <dsp:cNvSpPr/>
      </dsp:nvSpPr>
      <dsp:spPr>
        <a:xfrm rot="5400000">
          <a:off x="2863107" y="205696"/>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Individual &amp; Social</a:t>
          </a:r>
        </a:p>
      </dsp:txBody>
      <dsp:txXfrm rot="-5400000">
        <a:off x="2863107" y="663362"/>
        <a:ext cx="1104903" cy="1104903"/>
      </dsp:txXfrm>
    </dsp:sp>
    <dsp:sp modelId="{7BB82805-9BC5-C247-8EB8-C8DA8BF4FA51}">
      <dsp:nvSpPr>
        <dsp:cNvPr id="0" name=""/>
        <dsp:cNvSpPr/>
      </dsp:nvSpPr>
      <dsp:spPr>
        <a:xfrm rot="10800000">
          <a:off x="2863107"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Protective Factors Societal/ Political</a:t>
          </a:r>
        </a:p>
      </dsp:txBody>
      <dsp:txXfrm rot="10800000">
        <a:off x="2863107" y="1840439"/>
        <a:ext cx="1104903" cy="1104903"/>
      </dsp:txXfrm>
    </dsp:sp>
    <dsp:sp modelId="{DAED4E8E-D7E8-714A-96CB-D204045BEA93}">
      <dsp:nvSpPr>
        <dsp:cNvPr id="0" name=""/>
        <dsp:cNvSpPr/>
      </dsp:nvSpPr>
      <dsp:spPr>
        <a:xfrm rot="16200000">
          <a:off x="1228363" y="1840439"/>
          <a:ext cx="1562569" cy="1562569"/>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666750">
            <a:lnSpc>
              <a:spcPct val="90000"/>
            </a:lnSpc>
            <a:spcBef>
              <a:spcPct val="0"/>
            </a:spcBef>
            <a:spcAft>
              <a:spcPct val="35000"/>
            </a:spcAft>
          </a:pPr>
          <a:r>
            <a:rPr lang="en-US" sz="1500" kern="1200"/>
            <a:t>Risk Factors Societal/ Political</a:t>
          </a:r>
        </a:p>
      </dsp:txBody>
      <dsp:txXfrm rot="5400000">
        <a:off x="1686029" y="1840439"/>
        <a:ext cx="1104903" cy="1104903"/>
      </dsp:txXfrm>
    </dsp:sp>
    <dsp:sp modelId="{AE60BB0D-0EE4-D747-A6CA-8BE7418824D0}">
      <dsp:nvSpPr>
        <dsp:cNvPr id="0" name=""/>
        <dsp:cNvSpPr/>
      </dsp:nvSpPr>
      <dsp:spPr>
        <a:xfrm>
          <a:off x="2557269" y="1479569"/>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F4566C37-8397-5C44-BD6B-D99B7BD24E65}">
      <dsp:nvSpPr>
        <dsp:cNvPr id="0" name=""/>
        <dsp:cNvSpPr/>
      </dsp:nvSpPr>
      <dsp:spPr>
        <a:xfrm rot="10800000">
          <a:off x="2557269" y="1660004"/>
          <a:ext cx="539501" cy="46913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15AC9-849F-8243-99C1-15BF22C92C17}">
      <dsp:nvSpPr>
        <dsp:cNvPr id="0" name=""/>
        <dsp:cNvSpPr/>
      </dsp:nvSpPr>
      <dsp:spPr>
        <a:xfrm>
          <a:off x="705682" y="32300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Valued by individual but not by society</a:t>
          </a:r>
        </a:p>
      </dsp:txBody>
      <dsp:txXfrm>
        <a:off x="1138033" y="755351"/>
        <a:ext cx="1043786" cy="1043786"/>
      </dsp:txXfrm>
    </dsp:sp>
    <dsp:sp modelId="{43A4386F-4F9D-684B-9151-97937659F09C}">
      <dsp:nvSpPr>
        <dsp:cNvPr id="0" name=""/>
        <dsp:cNvSpPr/>
      </dsp:nvSpPr>
      <dsp:spPr>
        <a:xfrm rot="5400000">
          <a:off x="2250002" y="32300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Valued by individual and by society</a:t>
          </a:r>
        </a:p>
      </dsp:txBody>
      <dsp:txXfrm rot="-5400000">
        <a:off x="2250002" y="755351"/>
        <a:ext cx="1043786" cy="1043786"/>
      </dsp:txXfrm>
    </dsp:sp>
    <dsp:sp modelId="{124769ED-B13E-E04D-BEB3-D7DCB66C5264}">
      <dsp:nvSpPr>
        <dsp:cNvPr id="0" name=""/>
        <dsp:cNvSpPr/>
      </dsp:nvSpPr>
      <dsp:spPr>
        <a:xfrm rot="10800000">
          <a:off x="2250002" y="186732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Not valued by individual but valued by society</a:t>
          </a:r>
        </a:p>
      </dsp:txBody>
      <dsp:txXfrm rot="10800000">
        <a:off x="2250002" y="1867320"/>
        <a:ext cx="1043786" cy="1043786"/>
      </dsp:txXfrm>
    </dsp:sp>
    <dsp:sp modelId="{B09796BD-FB62-D241-AE80-F5B4FE5497EA}">
      <dsp:nvSpPr>
        <dsp:cNvPr id="0" name=""/>
        <dsp:cNvSpPr/>
      </dsp:nvSpPr>
      <dsp:spPr>
        <a:xfrm rot="16200000">
          <a:off x="705682" y="186732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Not valued either by the individual or society</a:t>
          </a:r>
        </a:p>
      </dsp:txBody>
      <dsp:txXfrm rot="5400000">
        <a:off x="1138033" y="1867320"/>
        <a:ext cx="1043786" cy="1043786"/>
      </dsp:txXfrm>
    </dsp:sp>
    <dsp:sp modelId="{3D610094-5821-EE41-8B92-083B9DCB211E}">
      <dsp:nvSpPr>
        <dsp:cNvPr id="0" name=""/>
        <dsp:cNvSpPr/>
      </dsp:nvSpPr>
      <dsp:spPr>
        <a:xfrm>
          <a:off x="1961081" y="1526410"/>
          <a:ext cx="509659" cy="443182"/>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231A32F8-C2CB-044B-ACF5-8907DAE2635D}">
      <dsp:nvSpPr>
        <dsp:cNvPr id="0" name=""/>
        <dsp:cNvSpPr/>
      </dsp:nvSpPr>
      <dsp:spPr>
        <a:xfrm rot="10800000">
          <a:off x="1961081" y="1696865"/>
          <a:ext cx="509659" cy="443182"/>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15AC9-849F-8243-99C1-15BF22C92C17}">
      <dsp:nvSpPr>
        <dsp:cNvPr id="0" name=""/>
        <dsp:cNvSpPr/>
      </dsp:nvSpPr>
      <dsp:spPr>
        <a:xfrm>
          <a:off x="705682" y="32300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Valued by individual but not by society</a:t>
          </a:r>
        </a:p>
      </dsp:txBody>
      <dsp:txXfrm>
        <a:off x="1138033" y="755351"/>
        <a:ext cx="1043786" cy="1043786"/>
      </dsp:txXfrm>
    </dsp:sp>
    <dsp:sp modelId="{43A4386F-4F9D-684B-9151-97937659F09C}">
      <dsp:nvSpPr>
        <dsp:cNvPr id="0" name=""/>
        <dsp:cNvSpPr/>
      </dsp:nvSpPr>
      <dsp:spPr>
        <a:xfrm rot="5400000">
          <a:off x="2250002" y="32300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Valued by individual and by society</a:t>
          </a:r>
        </a:p>
      </dsp:txBody>
      <dsp:txXfrm rot="-5400000">
        <a:off x="2250002" y="755351"/>
        <a:ext cx="1043786" cy="1043786"/>
      </dsp:txXfrm>
    </dsp:sp>
    <dsp:sp modelId="{124769ED-B13E-E04D-BEB3-D7DCB66C5264}">
      <dsp:nvSpPr>
        <dsp:cNvPr id="0" name=""/>
        <dsp:cNvSpPr/>
      </dsp:nvSpPr>
      <dsp:spPr>
        <a:xfrm rot="10800000">
          <a:off x="2250002" y="186732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Not valued by individual but valued by society</a:t>
          </a:r>
        </a:p>
      </dsp:txBody>
      <dsp:txXfrm rot="10800000">
        <a:off x="2250002" y="1867320"/>
        <a:ext cx="1043786" cy="1043786"/>
      </dsp:txXfrm>
    </dsp:sp>
    <dsp:sp modelId="{B09796BD-FB62-D241-AE80-F5B4FE5497EA}">
      <dsp:nvSpPr>
        <dsp:cNvPr id="0" name=""/>
        <dsp:cNvSpPr/>
      </dsp:nvSpPr>
      <dsp:spPr>
        <a:xfrm rot="16200000">
          <a:off x="705682" y="1867320"/>
          <a:ext cx="1476137" cy="1476137"/>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a:t>Not valued either by the individual or society</a:t>
          </a:r>
        </a:p>
      </dsp:txBody>
      <dsp:txXfrm rot="5400000">
        <a:off x="1138033" y="1867320"/>
        <a:ext cx="1043786" cy="1043786"/>
      </dsp:txXfrm>
    </dsp:sp>
    <dsp:sp modelId="{3D610094-5821-EE41-8B92-083B9DCB211E}">
      <dsp:nvSpPr>
        <dsp:cNvPr id="0" name=""/>
        <dsp:cNvSpPr/>
      </dsp:nvSpPr>
      <dsp:spPr>
        <a:xfrm>
          <a:off x="1961081" y="1526410"/>
          <a:ext cx="509659" cy="443182"/>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231A32F8-C2CB-044B-ACF5-8907DAE2635D}">
      <dsp:nvSpPr>
        <dsp:cNvPr id="0" name=""/>
        <dsp:cNvSpPr/>
      </dsp:nvSpPr>
      <dsp:spPr>
        <a:xfrm rot="10800000">
          <a:off x="1961081" y="1696865"/>
          <a:ext cx="509659" cy="443182"/>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15AC9-849F-8243-99C1-15BF22C92C17}">
      <dsp:nvSpPr>
        <dsp:cNvPr id="0" name=""/>
        <dsp:cNvSpPr/>
      </dsp:nvSpPr>
      <dsp:spPr>
        <a:xfrm>
          <a:off x="841871" y="682713"/>
          <a:ext cx="1761015" cy="1761015"/>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a:t>Valued by individual but not by society</a:t>
          </a:r>
        </a:p>
      </dsp:txBody>
      <dsp:txXfrm>
        <a:off x="1357660" y="1198502"/>
        <a:ext cx="1245226" cy="1245226"/>
      </dsp:txXfrm>
    </dsp:sp>
    <dsp:sp modelId="{43A4386F-4F9D-684B-9151-97937659F09C}">
      <dsp:nvSpPr>
        <dsp:cNvPr id="0" name=""/>
        <dsp:cNvSpPr/>
      </dsp:nvSpPr>
      <dsp:spPr>
        <a:xfrm rot="5400000">
          <a:off x="2684227" y="682713"/>
          <a:ext cx="1761015" cy="1761015"/>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a:t>Valued by individual and by society</a:t>
          </a:r>
        </a:p>
      </dsp:txBody>
      <dsp:txXfrm rot="-5400000">
        <a:off x="2684227" y="1198502"/>
        <a:ext cx="1245226" cy="1245226"/>
      </dsp:txXfrm>
    </dsp:sp>
    <dsp:sp modelId="{124769ED-B13E-E04D-BEB3-D7DCB66C5264}">
      <dsp:nvSpPr>
        <dsp:cNvPr id="0" name=""/>
        <dsp:cNvSpPr/>
      </dsp:nvSpPr>
      <dsp:spPr>
        <a:xfrm rot="10800000">
          <a:off x="2684227" y="2525069"/>
          <a:ext cx="1761015" cy="1761015"/>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a:t>Not valued by individual but valued by society</a:t>
          </a:r>
        </a:p>
      </dsp:txBody>
      <dsp:txXfrm rot="10800000">
        <a:off x="2684227" y="2525069"/>
        <a:ext cx="1245226" cy="1245226"/>
      </dsp:txXfrm>
    </dsp:sp>
    <dsp:sp modelId="{B09796BD-FB62-D241-AE80-F5B4FE5497EA}">
      <dsp:nvSpPr>
        <dsp:cNvPr id="0" name=""/>
        <dsp:cNvSpPr/>
      </dsp:nvSpPr>
      <dsp:spPr>
        <a:xfrm rot="16200000">
          <a:off x="841871" y="2525069"/>
          <a:ext cx="1761015" cy="1761015"/>
        </a:xfrm>
        <a:prstGeom prst="pieWedge">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a:t>Not valued either by the individual or society</a:t>
          </a:r>
        </a:p>
      </dsp:txBody>
      <dsp:txXfrm rot="5400000">
        <a:off x="1357660" y="2525069"/>
        <a:ext cx="1245226" cy="1245226"/>
      </dsp:txXfrm>
    </dsp:sp>
    <dsp:sp modelId="{3D610094-5821-EE41-8B92-083B9DCB211E}">
      <dsp:nvSpPr>
        <dsp:cNvPr id="0" name=""/>
        <dsp:cNvSpPr/>
      </dsp:nvSpPr>
      <dsp:spPr>
        <a:xfrm>
          <a:off x="2339547" y="2118368"/>
          <a:ext cx="608018" cy="52871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 modelId="{231A32F8-C2CB-044B-ACF5-8907DAE2635D}">
      <dsp:nvSpPr>
        <dsp:cNvPr id="0" name=""/>
        <dsp:cNvSpPr/>
      </dsp:nvSpPr>
      <dsp:spPr>
        <a:xfrm rot="10800000">
          <a:off x="2339547" y="2321718"/>
          <a:ext cx="608018" cy="528711"/>
        </a:xfrm>
        <a:prstGeom prst="circularArrow">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FB02CE-6BB1-2F4C-B13C-B4734102C700}" type="datetimeFigureOut">
              <a:rPr lang="en-US" smtClean="0"/>
              <a:t>30/08/2014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42E673-0C97-6A47-AB5E-F6865DF7058A}" type="slidenum">
              <a:rPr lang="en-US" smtClean="0"/>
              <a:t>‹#›</a:t>
            </a:fld>
            <a:endParaRPr lang="en-US"/>
          </a:p>
        </p:txBody>
      </p:sp>
    </p:spTree>
    <p:extLst>
      <p:ext uri="{BB962C8B-B14F-4D97-AF65-F5344CB8AC3E}">
        <p14:creationId xmlns:p14="http://schemas.microsoft.com/office/powerpoint/2010/main" val="7948897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94D60-2AE3-2148-AC32-D974C90A38E7}" type="datetimeFigureOut">
              <a:rPr lang="en-US" smtClean="0"/>
              <a:t>30/08/2014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CD70C6-0AFA-D141-9902-49C15CBDDFF9}" type="slidenum">
              <a:rPr lang="en-US" smtClean="0"/>
              <a:t>‹#›</a:t>
            </a:fld>
            <a:endParaRPr lang="en-US"/>
          </a:p>
        </p:txBody>
      </p:sp>
    </p:spTree>
    <p:extLst>
      <p:ext uri="{BB962C8B-B14F-4D97-AF65-F5344CB8AC3E}">
        <p14:creationId xmlns:p14="http://schemas.microsoft.com/office/powerpoint/2010/main" val="15188861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Mediated through Societal</a:t>
            </a:r>
            <a:r>
              <a:rPr lang="en-US" baseline="0" dirty="0" smtClean="0"/>
              <a:t> Norms, Values &amp; Expectations (bottom of slide)</a:t>
            </a:r>
            <a:endParaRPr lang="en-US" dirty="0"/>
          </a:p>
        </p:txBody>
      </p:sp>
      <p:sp>
        <p:nvSpPr>
          <p:cNvPr id="4" name="Slide Number Placeholder 3"/>
          <p:cNvSpPr>
            <a:spLocks noGrp="1"/>
          </p:cNvSpPr>
          <p:nvPr>
            <p:ph type="sldNum" sz="quarter" idx="10"/>
          </p:nvPr>
        </p:nvSpPr>
        <p:spPr/>
        <p:txBody>
          <a:bodyPr/>
          <a:lstStyle/>
          <a:p>
            <a:fld id="{01CD70C6-0AFA-D141-9902-49C15CBDDFF9}" type="slidenum">
              <a:rPr lang="en-US" smtClean="0"/>
              <a:t>15</a:t>
            </a:fld>
            <a:endParaRPr lang="en-US"/>
          </a:p>
        </p:txBody>
      </p:sp>
    </p:spTree>
    <p:extLst>
      <p:ext uri="{BB962C8B-B14F-4D97-AF65-F5344CB8AC3E}">
        <p14:creationId xmlns:p14="http://schemas.microsoft.com/office/powerpoint/2010/main" val="1028630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argument</a:t>
            </a:r>
            <a:r>
              <a:rPr lang="en-US" baseline="0" dirty="0" smtClean="0"/>
              <a:t> being forwarded is that the extent to which an individual may or may not experience their lives as </a:t>
            </a:r>
            <a:r>
              <a:rPr lang="en-US" baseline="0" dirty="0" err="1" smtClean="0"/>
              <a:t>marginalised</a:t>
            </a:r>
            <a:r>
              <a:rPr lang="en-US" baseline="0" dirty="0" smtClean="0"/>
              <a:t> may depend upon the extent to which they value whatever it is they are considered to be </a:t>
            </a:r>
            <a:r>
              <a:rPr lang="en-US" baseline="0" dirty="0" err="1" smtClean="0"/>
              <a:t>marginalised</a:t>
            </a:r>
            <a:r>
              <a:rPr lang="en-US" baseline="0" dirty="0" smtClean="0"/>
              <a:t> from.</a:t>
            </a:r>
            <a:endParaRPr lang="en-US" dirty="0"/>
          </a:p>
        </p:txBody>
      </p:sp>
      <p:sp>
        <p:nvSpPr>
          <p:cNvPr id="4" name="Slide Number Placeholder 3"/>
          <p:cNvSpPr>
            <a:spLocks noGrp="1"/>
          </p:cNvSpPr>
          <p:nvPr>
            <p:ph type="sldNum" sz="quarter" idx="10"/>
          </p:nvPr>
        </p:nvSpPr>
        <p:spPr/>
        <p:txBody>
          <a:bodyPr/>
          <a:lstStyle/>
          <a:p>
            <a:fld id="{01CD70C6-0AFA-D141-9902-49C15CBDDFF9}" type="slidenum">
              <a:rPr lang="en-US" smtClean="0"/>
              <a:t>20</a:t>
            </a:fld>
            <a:endParaRPr lang="en-US"/>
          </a:p>
        </p:txBody>
      </p:sp>
    </p:spTree>
    <p:extLst>
      <p:ext uri="{BB962C8B-B14F-4D97-AF65-F5344CB8AC3E}">
        <p14:creationId xmlns:p14="http://schemas.microsoft.com/office/powerpoint/2010/main" val="4089495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argument</a:t>
            </a:r>
            <a:r>
              <a:rPr lang="en-US" baseline="0" dirty="0" smtClean="0"/>
              <a:t> being forwarded is that the extent to which an individual may or may not experience their lives as </a:t>
            </a:r>
            <a:r>
              <a:rPr lang="en-US" baseline="0" dirty="0" err="1" smtClean="0"/>
              <a:t>marginalised</a:t>
            </a:r>
            <a:r>
              <a:rPr lang="en-US" baseline="0" dirty="0" smtClean="0"/>
              <a:t> may depend upon the extent to which they value whatever it is they are considered to be </a:t>
            </a:r>
            <a:r>
              <a:rPr lang="en-US" baseline="0" dirty="0" err="1" smtClean="0"/>
              <a:t>marginalised</a:t>
            </a:r>
            <a:r>
              <a:rPr lang="en-US" baseline="0" dirty="0" smtClean="0"/>
              <a:t> from.</a:t>
            </a:r>
            <a:endParaRPr lang="en-US" dirty="0"/>
          </a:p>
        </p:txBody>
      </p:sp>
      <p:sp>
        <p:nvSpPr>
          <p:cNvPr id="4" name="Slide Number Placeholder 3"/>
          <p:cNvSpPr>
            <a:spLocks noGrp="1"/>
          </p:cNvSpPr>
          <p:nvPr>
            <p:ph type="sldNum" sz="quarter" idx="10"/>
          </p:nvPr>
        </p:nvSpPr>
        <p:spPr/>
        <p:txBody>
          <a:bodyPr/>
          <a:lstStyle/>
          <a:p>
            <a:fld id="{01CD70C6-0AFA-D141-9902-49C15CBDDFF9}" type="slidenum">
              <a:rPr lang="en-US" smtClean="0"/>
              <a:t>21</a:t>
            </a:fld>
            <a:endParaRPr lang="en-US"/>
          </a:p>
        </p:txBody>
      </p:sp>
    </p:spTree>
    <p:extLst>
      <p:ext uri="{BB962C8B-B14F-4D97-AF65-F5344CB8AC3E}">
        <p14:creationId xmlns:p14="http://schemas.microsoft.com/office/powerpoint/2010/main" val="408949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7CA0E06D-8333-064E-B7B0-B895AAA4179F}" type="datetime1">
              <a:rPr lang="en-GB" smtClean="0"/>
              <a:t>30/08/2014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B7830B3B-E996-8741-B258-1ABF7B75FF7D}"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0165F252-CB2C-F141-935F-425107C6FEEA}" type="datetime1">
              <a:rPr lang="en-GB" smtClean="0"/>
              <a:t>30/08/2014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A61020D2-22C3-2F4A-83C9-60DA4A8126DD}" type="datetime1">
              <a:rPr lang="en-GB" smtClean="0"/>
              <a:t>30/08/2014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GB"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1E04288F-91E2-DB46-A68D-4C9E8D9E4010}" type="datetime1">
              <a:rPr lang="en-GB" smtClean="0"/>
              <a:t>30/08/2014</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6E304AE-1845-E545-998A-00BF4C9F2F65}" type="datetime1">
              <a:rPr lang="en-GB" smtClean="0"/>
              <a:t>30/08/2014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8E5F4E7-3B5E-414E-9343-B1E4363ECE08}"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76A1993B-C7CB-3347-A8D5-5006BB72E654}" type="datetime1">
              <a:rPr lang="en-GB" smtClean="0"/>
              <a:t>30/08/2014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4A8B88A6-CC85-8E46-A6DC-BA4A9319E8AE}" type="datetime1">
              <a:rPr lang="en-GB" smtClean="0"/>
              <a:t>30/08/2014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GB"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1914697D-3C01-6E4A-9EE3-2CC6C6B2C7DC}" type="datetime1">
              <a:rPr lang="en-GB" smtClean="0"/>
              <a:t>30/08/2014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GB"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EBA627B-0EBB-9E43-A13D-FDC625176E3C}"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858EBEB-8DF7-CE42-94F4-D87EC5FAE4EB}"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49CE06FA-41E3-4F47-BAA4-E5F03D5D1167}"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3FA33CA5-9E4D-8142-A6A8-AE4B3D6D97B3}" type="datetime1">
              <a:rPr lang="en-GB" smtClean="0"/>
              <a:t>30/08/2014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0E186BA-70BD-0A47-9CEB-11C2F9190EE8}" type="datetime1">
              <a:rPr lang="en-GB" smtClean="0"/>
              <a:t>30/08/2014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GB"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GB"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57EE88E2-7DC4-3248-BB2B-C8D8185D6BD9}" type="datetime1">
              <a:rPr lang="en-GB" smtClean="0"/>
              <a:t>30/08/2014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547EECEF-00F1-E04C-9F0E-5CBCD6CD6A42}"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332A5BF8-31E2-BD41-8174-E2B55A4A78C8}" type="datetime1">
              <a:rPr lang="en-GB" smtClean="0"/>
              <a:t>30/08/2014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F720DF4C-220F-394B-8EB4-59701C71DF5E}"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6F990EF-BA52-D74F-BB44-32FA740D6191}" type="datetime1">
              <a:rPr lang="en-GB" smtClean="0"/>
              <a:t>30/08/2014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GB"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EA17E9CD-B925-1C40-BD90-5C7270ED8398}" type="datetime1">
              <a:rPr lang="en-GB" smtClean="0"/>
              <a:t>30/08/2014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sldNum="0" hdr="0" ft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5.xml"/><Relationship Id="rId2"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5.xml"/><Relationship Id="rId2" Type="http://schemas.openxmlformats.org/officeDocument/2006/relationships/diagramData" Target="../diagrams/data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15.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14.xml"/><Relationship Id="rId2" Type="http://schemas.openxmlformats.org/officeDocument/2006/relationships/diagramData" Target="../diagrams/data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md.scotland.gov.uk/publication-2012/" TargetMode="External"/><Relationship Id="rId3" Type="http://schemas.openxmlformats.org/officeDocument/2006/relationships/hyperlink" Target="http://simd.scotland.gov.uk/publication-201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325" y="4624668"/>
            <a:ext cx="8473875" cy="933450"/>
          </a:xfrm>
        </p:spPr>
        <p:txBody>
          <a:bodyPr>
            <a:normAutofit fontScale="90000"/>
          </a:bodyPr>
          <a:lstStyle/>
          <a:p>
            <a:r>
              <a:rPr lang="en-US" dirty="0" smtClean="0"/>
              <a:t>Towards a new </a:t>
            </a:r>
            <a:r>
              <a:rPr lang="en-US" dirty="0" err="1" smtClean="0"/>
              <a:t>conceptualisation</a:t>
            </a:r>
            <a:r>
              <a:rPr lang="en-US" dirty="0" smtClean="0"/>
              <a:t> of </a:t>
            </a:r>
            <a:r>
              <a:rPr lang="en-US" dirty="0" err="1" smtClean="0"/>
              <a:t>marginalisation</a:t>
            </a:r>
            <a:r>
              <a:rPr lang="en-US" dirty="0" smtClean="0"/>
              <a:t>: Case Study</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Joan </a:t>
            </a:r>
            <a:r>
              <a:rPr lang="en-US" dirty="0" err="1" smtClean="0"/>
              <a:t>Mowat</a:t>
            </a:r>
            <a:endParaRPr lang="en-US" dirty="0" smtClean="0"/>
          </a:p>
          <a:p>
            <a:r>
              <a:rPr lang="en-US" dirty="0" smtClean="0"/>
              <a:t>University of </a:t>
            </a:r>
            <a:r>
              <a:rPr lang="en-US" dirty="0" err="1" smtClean="0"/>
              <a:t>Strathclyde</a:t>
            </a:r>
            <a:r>
              <a:rPr lang="en-US" dirty="0" smtClean="0"/>
              <a:t>, Scotland</a:t>
            </a:r>
            <a:endParaRPr lang="en-US" dirty="0"/>
          </a:p>
        </p:txBody>
      </p:sp>
    </p:spTree>
    <p:extLst>
      <p:ext uri="{BB962C8B-B14F-4D97-AF65-F5344CB8AC3E}">
        <p14:creationId xmlns:p14="http://schemas.microsoft.com/office/powerpoint/2010/main" val="13316609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Intervention</a:t>
            </a:r>
            <a:endParaRPr lang="en-US" dirty="0"/>
          </a:p>
        </p:txBody>
      </p:sp>
      <p:sp>
        <p:nvSpPr>
          <p:cNvPr id="3" name="Content Placeholder 2"/>
          <p:cNvSpPr>
            <a:spLocks noGrp="1"/>
          </p:cNvSpPr>
          <p:nvPr>
            <p:ph idx="1"/>
          </p:nvPr>
        </p:nvSpPr>
        <p:spPr>
          <a:xfrm>
            <a:off x="498474" y="1981200"/>
            <a:ext cx="7556313" cy="2178231"/>
          </a:xfrm>
        </p:spPr>
        <p:txBody>
          <a:bodyPr/>
          <a:lstStyle/>
          <a:p>
            <a:r>
              <a:rPr lang="en-US" dirty="0" smtClean="0"/>
              <a:t>Contrary to expectation, responded very positively to approach and contributed actively to discussions and activities</a:t>
            </a:r>
          </a:p>
          <a:p>
            <a:r>
              <a:rPr lang="en-US" dirty="0" smtClean="0"/>
              <a:t>Positive relationships formed between Support Group Leader and Thomas and between Thomas and other pupils in group</a:t>
            </a:r>
          </a:p>
          <a:p>
            <a:pPr marL="0" indent="0">
              <a:buNone/>
            </a:pPr>
            <a:endParaRPr lang="en-US" dirty="0"/>
          </a:p>
        </p:txBody>
      </p:sp>
      <p:sp>
        <p:nvSpPr>
          <p:cNvPr id="4" name="TextBox 3"/>
          <p:cNvSpPr txBox="1"/>
          <p:nvPr/>
        </p:nvSpPr>
        <p:spPr>
          <a:xfrm>
            <a:off x="1049236" y="4177835"/>
            <a:ext cx="7005551" cy="2185214"/>
          </a:xfrm>
          <a:prstGeom prst="rect">
            <a:avLst/>
          </a:prstGeom>
          <a:noFill/>
        </p:spPr>
        <p:txBody>
          <a:bodyPr wrap="square" rtlCol="0">
            <a:spAutoFit/>
          </a:bodyPr>
          <a:lstStyle/>
          <a:p>
            <a:pPr algn="just"/>
            <a:r>
              <a:rPr lang="en-US" sz="2000" b="1" dirty="0" smtClean="0">
                <a:solidFill>
                  <a:schemeClr val="accent1"/>
                </a:solidFill>
              </a:rPr>
              <a:t>Key is that someone took an interest in him. Positive relationships with teachers are very important. The group gave him time out from coursework to think about himself. (I) don’t think they ever get the chance to do this.</a:t>
            </a:r>
          </a:p>
          <a:p>
            <a:r>
              <a:rPr lang="en-US" dirty="0"/>
              <a:t> </a:t>
            </a:r>
            <a:r>
              <a:rPr lang="en-US" dirty="0" smtClean="0"/>
              <a:t>                                  </a:t>
            </a:r>
            <a:r>
              <a:rPr lang="en-US" dirty="0" err="1" smtClean="0"/>
              <a:t>Mr</a:t>
            </a:r>
            <a:r>
              <a:rPr lang="en-US" dirty="0" smtClean="0"/>
              <a:t> McDonald [Support Group Leader]</a:t>
            </a:r>
          </a:p>
          <a:p>
            <a:endParaRPr lang="en-US" dirty="0"/>
          </a:p>
        </p:txBody>
      </p:sp>
    </p:spTree>
    <p:extLst>
      <p:ext uri="{BB962C8B-B14F-4D97-AF65-F5344CB8AC3E}">
        <p14:creationId xmlns:p14="http://schemas.microsoft.com/office/powerpoint/2010/main" val="32158802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Intervention</a:t>
            </a:r>
            <a:endParaRPr lang="en-US" dirty="0"/>
          </a:p>
        </p:txBody>
      </p:sp>
      <p:sp>
        <p:nvSpPr>
          <p:cNvPr id="3" name="Content Placeholder 2"/>
          <p:cNvSpPr>
            <a:spLocks noGrp="1"/>
          </p:cNvSpPr>
          <p:nvPr>
            <p:ph idx="1"/>
          </p:nvPr>
        </p:nvSpPr>
        <p:spPr>
          <a:xfrm>
            <a:off x="498474" y="1981200"/>
            <a:ext cx="7556313" cy="4368374"/>
          </a:xfrm>
        </p:spPr>
        <p:txBody>
          <a:bodyPr>
            <a:normAutofit/>
          </a:bodyPr>
          <a:lstStyle/>
          <a:p>
            <a:pPr>
              <a:buFont typeface="Wingdings" charset="2"/>
              <a:buChar char="u"/>
            </a:pPr>
            <a:r>
              <a:rPr lang="en-US" dirty="0" smtClean="0"/>
              <a:t>He had developed a sense of agency – </a:t>
            </a:r>
            <a:r>
              <a:rPr lang="en-US" b="1" dirty="0" err="1" smtClean="0">
                <a:solidFill>
                  <a:schemeClr val="accent1"/>
                </a:solidFill>
              </a:rPr>
              <a:t>Realised</a:t>
            </a:r>
            <a:r>
              <a:rPr lang="en-US" b="1" dirty="0" smtClean="0">
                <a:solidFill>
                  <a:schemeClr val="accent1"/>
                </a:solidFill>
              </a:rPr>
              <a:t> that you could change things ‘</a:t>
            </a:r>
            <a:r>
              <a:rPr lang="en-US" b="1" dirty="0" err="1" smtClean="0">
                <a:solidFill>
                  <a:schemeClr val="accent1"/>
                </a:solidFill>
              </a:rPr>
              <a:t>yerself</a:t>
            </a:r>
            <a:r>
              <a:rPr lang="en-US" b="1" dirty="0" smtClean="0">
                <a:solidFill>
                  <a:schemeClr val="accent1"/>
                </a:solidFill>
              </a:rPr>
              <a:t>’ </a:t>
            </a:r>
          </a:p>
          <a:p>
            <a:pPr>
              <a:buFont typeface="Wingdings" charset="2"/>
              <a:buChar char="u"/>
            </a:pPr>
            <a:r>
              <a:rPr lang="en-US" dirty="0" smtClean="0"/>
              <a:t>There were significant improvements in his </a:t>
            </a:r>
            <a:r>
              <a:rPr lang="en-US" dirty="0" err="1" smtClean="0"/>
              <a:t>behaviour</a:t>
            </a:r>
            <a:r>
              <a:rPr lang="en-US" dirty="0" smtClean="0"/>
              <a:t> – a 75% reduction in referrals for indiscipline from his class teachers reflected also in a significant reduction in suspensions from school</a:t>
            </a:r>
          </a:p>
          <a:p>
            <a:pPr>
              <a:buFont typeface="Wingdings" charset="2"/>
              <a:buChar char="u"/>
            </a:pPr>
            <a:r>
              <a:rPr lang="en-US" dirty="0" smtClean="0"/>
              <a:t>Relationships with peers were considered to be improving</a:t>
            </a:r>
          </a:p>
          <a:p>
            <a:pPr>
              <a:buFont typeface="Wingdings" charset="2"/>
              <a:buChar char="u"/>
            </a:pPr>
            <a:r>
              <a:rPr lang="en-US" dirty="0"/>
              <a:t>He reported feeling happier, having a sense of being cared about and being listened to -  </a:t>
            </a:r>
            <a:r>
              <a:rPr lang="en-US" b="1" dirty="0">
                <a:solidFill>
                  <a:schemeClr val="accent1"/>
                </a:solidFill>
              </a:rPr>
              <a:t>Teachers listen to what you have to say rather than just dishing out the orders.</a:t>
            </a:r>
          </a:p>
          <a:p>
            <a:pPr>
              <a:buFont typeface="Wingdings" charset="2"/>
              <a:buChar char="u"/>
            </a:pPr>
            <a:endParaRPr lang="en-US" dirty="0" smtClean="0"/>
          </a:p>
          <a:p>
            <a:endParaRPr lang="en-US" b="1" dirty="0" smtClean="0"/>
          </a:p>
          <a:p>
            <a:endParaRPr lang="en-US" b="1" dirty="0" smtClean="0">
              <a:solidFill>
                <a:schemeClr val="accent1"/>
              </a:solidFill>
            </a:endParaRPr>
          </a:p>
          <a:p>
            <a:endParaRPr lang="en-US" dirty="0" smtClean="0"/>
          </a:p>
          <a:p>
            <a:pPr marL="0" indent="0">
              <a:buNone/>
            </a:pPr>
            <a:endParaRPr lang="en-US" dirty="0"/>
          </a:p>
        </p:txBody>
      </p:sp>
    </p:spTree>
    <p:extLst>
      <p:ext uri="{BB962C8B-B14F-4D97-AF65-F5344CB8AC3E}">
        <p14:creationId xmlns:p14="http://schemas.microsoft.com/office/powerpoint/2010/main" val="37623516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Intervention</a:t>
            </a:r>
            <a:endParaRPr lang="en-US" dirty="0"/>
          </a:p>
        </p:txBody>
      </p:sp>
      <p:sp>
        <p:nvSpPr>
          <p:cNvPr id="3" name="Content Placeholder 2"/>
          <p:cNvSpPr>
            <a:spLocks noGrp="1"/>
          </p:cNvSpPr>
          <p:nvPr>
            <p:ph idx="1"/>
          </p:nvPr>
        </p:nvSpPr>
        <p:spPr>
          <a:xfrm>
            <a:off x="498474" y="1981200"/>
            <a:ext cx="7556313" cy="4368374"/>
          </a:xfrm>
        </p:spPr>
        <p:txBody>
          <a:bodyPr>
            <a:normAutofit/>
          </a:bodyPr>
          <a:lstStyle/>
          <a:p>
            <a:pPr>
              <a:buFont typeface="Wingdings" charset="2"/>
              <a:buChar char="u"/>
            </a:pPr>
            <a:r>
              <a:rPr lang="en-US" dirty="0" smtClean="0"/>
              <a:t>His attitude towards school and towards learning was more positive – </a:t>
            </a:r>
            <a:r>
              <a:rPr lang="en-US" b="1" dirty="0" smtClean="0">
                <a:solidFill>
                  <a:schemeClr val="accent1"/>
                </a:solidFill>
              </a:rPr>
              <a:t>It used to be, “I don’t want to go to school” but that’s stopped and I suppose it’s because he’s coping better. [Thomas’s Mum]</a:t>
            </a:r>
          </a:p>
          <a:p>
            <a:pPr>
              <a:buFont typeface="Wingdings" charset="2"/>
              <a:buChar char="u"/>
            </a:pPr>
            <a:r>
              <a:rPr lang="en-US" dirty="0" smtClean="0"/>
              <a:t>Thomas stated, </a:t>
            </a:r>
            <a:r>
              <a:rPr lang="en-US" b="1" dirty="0" smtClean="0">
                <a:solidFill>
                  <a:schemeClr val="accent1"/>
                </a:solidFill>
              </a:rPr>
              <a:t>I am doing about 10 times better than what I used to </a:t>
            </a:r>
            <a:r>
              <a:rPr lang="en-US" dirty="0" smtClean="0"/>
              <a:t>and attributed this to both the support group and the influence of his stepfather who acted as a role model for him.</a:t>
            </a:r>
          </a:p>
          <a:p>
            <a:pPr>
              <a:buFont typeface="Wingdings" charset="2"/>
              <a:buChar char="u"/>
            </a:pPr>
            <a:r>
              <a:rPr lang="en-US" dirty="0" smtClean="0"/>
              <a:t>Despite obvious improvements, it proved difficult to shift Thomas’ poor reputation – it seemed intractable – some of his teachers noted no change in his </a:t>
            </a:r>
            <a:r>
              <a:rPr lang="en-US" dirty="0" err="1" smtClean="0"/>
              <a:t>behaviour</a:t>
            </a:r>
            <a:r>
              <a:rPr lang="en-US" dirty="0" smtClean="0"/>
              <a:t> or attitude</a:t>
            </a:r>
          </a:p>
          <a:p>
            <a:pPr>
              <a:buFont typeface="Wingdings" charset="2"/>
              <a:buChar char="u"/>
            </a:pPr>
            <a:endParaRPr lang="en-US" b="1" dirty="0">
              <a:solidFill>
                <a:schemeClr val="accent1"/>
              </a:solidFill>
            </a:endParaRPr>
          </a:p>
          <a:p>
            <a:endParaRPr lang="en-US" dirty="0" smtClean="0"/>
          </a:p>
          <a:p>
            <a:endParaRPr lang="en-US" b="1" dirty="0" smtClean="0"/>
          </a:p>
          <a:p>
            <a:endParaRPr lang="en-US" b="1" dirty="0" smtClean="0">
              <a:solidFill>
                <a:schemeClr val="accent1"/>
              </a:solidFill>
            </a:endParaRPr>
          </a:p>
          <a:p>
            <a:endParaRPr lang="en-US" dirty="0" smtClean="0"/>
          </a:p>
          <a:p>
            <a:pPr marL="0" indent="0">
              <a:buNone/>
            </a:pPr>
            <a:endParaRPr lang="en-US" dirty="0"/>
          </a:p>
        </p:txBody>
      </p:sp>
    </p:spTree>
    <p:extLst>
      <p:ext uri="{BB962C8B-B14F-4D97-AF65-F5344CB8AC3E}">
        <p14:creationId xmlns:p14="http://schemas.microsoft.com/office/powerpoint/2010/main" val="2939469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Part 2</a:t>
            </a:r>
            <a:endParaRPr lang="en-US" dirty="0"/>
          </a:p>
        </p:txBody>
      </p:sp>
      <p:sp>
        <p:nvSpPr>
          <p:cNvPr id="3" name="Content Placeholder 2"/>
          <p:cNvSpPr>
            <a:spLocks noGrp="1"/>
          </p:cNvSpPr>
          <p:nvPr>
            <p:ph idx="1"/>
          </p:nvPr>
        </p:nvSpPr>
        <p:spPr/>
        <p:txBody>
          <a:bodyPr/>
          <a:lstStyle/>
          <a:p>
            <a:r>
              <a:rPr lang="en-US" dirty="0" smtClean="0"/>
              <a:t>Examining Thomas’ Case Study through the lens of resilience</a:t>
            </a:r>
          </a:p>
          <a:p>
            <a:r>
              <a:rPr lang="en-US" dirty="0" smtClean="0"/>
              <a:t>An examination of the extent to which Thomas may have experienced his life as </a:t>
            </a:r>
            <a:r>
              <a:rPr lang="en-US" dirty="0" err="1" smtClean="0"/>
              <a:t>marginalised</a:t>
            </a:r>
            <a:endParaRPr lang="en-US" dirty="0" smtClean="0"/>
          </a:p>
          <a:p>
            <a:r>
              <a:rPr lang="en-US" dirty="0" smtClean="0"/>
              <a:t>Examination of the concept and the implications of the hypothesis</a:t>
            </a:r>
          </a:p>
          <a:p>
            <a:endParaRPr lang="en-US" dirty="0"/>
          </a:p>
        </p:txBody>
      </p:sp>
    </p:spTree>
    <p:extLst>
      <p:ext uri="{BB962C8B-B14F-4D97-AF65-F5344CB8AC3E}">
        <p14:creationId xmlns:p14="http://schemas.microsoft.com/office/powerpoint/2010/main" val="6759595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Examining Thomas’ Case through the lens of resilience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082" y="1362340"/>
            <a:ext cx="3050528" cy="2776762"/>
          </a:xfrm>
          <a:prstGeom prst="rect">
            <a:avLst/>
          </a:prstGeom>
        </p:spPr>
      </p:pic>
    </p:spTree>
    <p:extLst>
      <p:ext uri="{BB962C8B-B14F-4D97-AF65-F5344CB8AC3E}">
        <p14:creationId xmlns:p14="http://schemas.microsoft.com/office/powerpoint/2010/main" val="29584449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117818380"/>
              </p:ext>
            </p:extLst>
          </p:nvPr>
        </p:nvGraphicFramePr>
        <p:xfrm>
          <a:off x="879820" y="593992"/>
          <a:ext cx="5654040" cy="3608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7"/>
          <p:cNvSpPr>
            <a:spLocks noGrp="1"/>
          </p:cNvSpPr>
          <p:nvPr>
            <p:ph type="title"/>
          </p:nvPr>
        </p:nvSpPr>
        <p:spPr>
          <a:xfrm>
            <a:off x="6818831" y="4840941"/>
            <a:ext cx="2014690" cy="833718"/>
          </a:xfrm>
        </p:spPr>
        <p:txBody>
          <a:bodyPr/>
          <a:lstStyle/>
          <a:p>
            <a:r>
              <a:rPr lang="en-US" dirty="0" smtClean="0"/>
              <a:t>Resilience</a:t>
            </a:r>
            <a:endParaRPr lang="en-US" dirty="0"/>
          </a:p>
        </p:txBody>
      </p:sp>
      <p:grpSp>
        <p:nvGrpSpPr>
          <p:cNvPr id="19" name="Group 18"/>
          <p:cNvGrpSpPr/>
          <p:nvPr/>
        </p:nvGrpSpPr>
        <p:grpSpPr>
          <a:xfrm>
            <a:off x="879820" y="4351025"/>
            <a:ext cx="5654040" cy="2296893"/>
            <a:chOff x="879820" y="4351025"/>
            <a:chExt cx="5654040" cy="2296893"/>
          </a:xfrm>
        </p:grpSpPr>
        <p:sp>
          <p:nvSpPr>
            <p:cNvPr id="11" name="Rounded Rectangle 10"/>
            <p:cNvSpPr/>
            <p:nvPr/>
          </p:nvSpPr>
          <p:spPr>
            <a:xfrm>
              <a:off x="879820" y="4446608"/>
              <a:ext cx="1604024" cy="1062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Culture</a:t>
              </a:r>
            </a:p>
            <a:p>
              <a:pPr algn="ctr"/>
              <a:r>
                <a:rPr lang="en-US" sz="1400" dirty="0" smtClean="0"/>
                <a:t>Meanings, beliefs, values &amp; practices</a:t>
              </a:r>
              <a:endParaRPr lang="en-US" sz="1400" dirty="0"/>
            </a:p>
          </p:txBody>
        </p:sp>
        <p:sp>
          <p:nvSpPr>
            <p:cNvPr id="12" name="Rounded Rectangle 11"/>
            <p:cNvSpPr/>
            <p:nvPr/>
          </p:nvSpPr>
          <p:spPr>
            <a:xfrm>
              <a:off x="4929836" y="4612459"/>
              <a:ext cx="1604024" cy="89634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Within time &amp; place</a:t>
              </a:r>
              <a:endParaRPr lang="en-US" dirty="0"/>
            </a:p>
          </p:txBody>
        </p:sp>
        <p:sp>
          <p:nvSpPr>
            <p:cNvPr id="13" name="Snip Same Side Corner Rectangle 12"/>
            <p:cNvSpPr/>
            <p:nvPr/>
          </p:nvSpPr>
          <p:spPr>
            <a:xfrm>
              <a:off x="2894707" y="5097982"/>
              <a:ext cx="1830200" cy="1549936"/>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Societal Norms, Values &amp; Expectations</a:t>
              </a:r>
              <a:endParaRPr lang="en-US" dirty="0"/>
            </a:p>
          </p:txBody>
        </p:sp>
        <p:sp>
          <p:nvSpPr>
            <p:cNvPr id="14" name="Up Arrow 13"/>
            <p:cNvSpPr/>
            <p:nvPr/>
          </p:nvSpPr>
          <p:spPr>
            <a:xfrm>
              <a:off x="3510996" y="4351025"/>
              <a:ext cx="448213" cy="48991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Up Arrow 15"/>
            <p:cNvSpPr/>
            <p:nvPr/>
          </p:nvSpPr>
          <p:spPr>
            <a:xfrm>
              <a:off x="1630760" y="5719409"/>
              <a:ext cx="448213" cy="489916"/>
            </a:xfrm>
            <a:prstGeom prst="upArrow">
              <a:avLst/>
            </a:prstGeom>
            <a:scene3d>
              <a:camera prst="orthographicFront">
                <a:rot lat="0" lon="0" rev="135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Up Arrow 16"/>
            <p:cNvSpPr/>
            <p:nvPr/>
          </p:nvSpPr>
          <p:spPr>
            <a:xfrm>
              <a:off x="5350183" y="5719409"/>
              <a:ext cx="448213" cy="489916"/>
            </a:xfrm>
            <a:prstGeom prst="upArrow">
              <a:avLst/>
            </a:prstGeom>
            <a:scene3d>
              <a:camera prst="orthographicFront">
                <a:rot lat="0" lon="0" rev="81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TextBox 17"/>
          <p:cNvSpPr txBox="1"/>
          <p:nvPr/>
        </p:nvSpPr>
        <p:spPr>
          <a:xfrm>
            <a:off x="6818831" y="6209325"/>
            <a:ext cx="2014690" cy="369332"/>
          </a:xfrm>
          <a:prstGeom prst="rect">
            <a:avLst/>
          </a:prstGeom>
          <a:noFill/>
        </p:spPr>
        <p:txBody>
          <a:bodyPr wrap="square" rtlCol="0">
            <a:spAutoFit/>
          </a:bodyPr>
          <a:lstStyle/>
          <a:p>
            <a:r>
              <a:rPr lang="en-US" dirty="0" err="1" smtClean="0"/>
              <a:t>Mowat</a:t>
            </a:r>
            <a:r>
              <a:rPr lang="en-US" dirty="0" smtClean="0"/>
              <a:t> 2014</a:t>
            </a:r>
            <a:endParaRPr lang="en-US" dirty="0"/>
          </a:p>
        </p:txBody>
      </p:sp>
    </p:spTree>
    <p:extLst>
      <p:ext uri="{BB962C8B-B14F-4D97-AF65-F5344CB8AC3E}">
        <p14:creationId xmlns:p14="http://schemas.microsoft.com/office/powerpoint/2010/main" val="20472851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18831" y="4840941"/>
            <a:ext cx="2014690" cy="833718"/>
          </a:xfrm>
        </p:spPr>
        <p:txBody>
          <a:bodyPr/>
          <a:lstStyle/>
          <a:p>
            <a:r>
              <a:rPr lang="en-US" dirty="0" smtClean="0"/>
              <a:t>Resilience</a:t>
            </a:r>
            <a:endParaRPr lang="en-US" dirty="0"/>
          </a:p>
        </p:txBody>
      </p:sp>
      <p:sp>
        <p:nvSpPr>
          <p:cNvPr id="18" name="TextBox 17"/>
          <p:cNvSpPr txBox="1"/>
          <p:nvPr/>
        </p:nvSpPr>
        <p:spPr>
          <a:xfrm>
            <a:off x="6818831" y="6209325"/>
            <a:ext cx="2014690" cy="369332"/>
          </a:xfrm>
          <a:prstGeom prst="rect">
            <a:avLst/>
          </a:prstGeom>
          <a:noFill/>
        </p:spPr>
        <p:txBody>
          <a:bodyPr wrap="square" rtlCol="0">
            <a:spAutoFit/>
          </a:bodyPr>
          <a:lstStyle/>
          <a:p>
            <a:r>
              <a:rPr lang="en-US" dirty="0" err="1" smtClean="0"/>
              <a:t>Mowat</a:t>
            </a:r>
            <a:r>
              <a:rPr lang="en-US" dirty="0" smtClean="0"/>
              <a:t> 2014</a:t>
            </a:r>
            <a:endParaRPr lang="en-US" dirty="0"/>
          </a:p>
        </p:txBody>
      </p:sp>
      <p:sp>
        <p:nvSpPr>
          <p:cNvPr id="2" name="Snip Same Side Corner Rectangle 1"/>
          <p:cNvSpPr/>
          <p:nvPr/>
        </p:nvSpPr>
        <p:spPr>
          <a:xfrm>
            <a:off x="2483844" y="354802"/>
            <a:ext cx="2353115" cy="1437892"/>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Experiences of the Individual as Interpreted by them</a:t>
            </a:r>
            <a:endParaRPr lang="en-US" dirty="0"/>
          </a:p>
        </p:txBody>
      </p:sp>
      <p:grpSp>
        <p:nvGrpSpPr>
          <p:cNvPr id="4" name="Group 3"/>
          <p:cNvGrpSpPr/>
          <p:nvPr/>
        </p:nvGrpSpPr>
        <p:grpSpPr>
          <a:xfrm>
            <a:off x="879820" y="2016782"/>
            <a:ext cx="5654040" cy="4192543"/>
            <a:chOff x="879820" y="2016782"/>
            <a:chExt cx="5654040" cy="4192543"/>
          </a:xfrm>
        </p:grpSpPr>
        <p:graphicFrame>
          <p:nvGraphicFramePr>
            <p:cNvPr id="7" name="Diagram 6"/>
            <p:cNvGraphicFramePr/>
            <p:nvPr>
              <p:extLst>
                <p:ext uri="{D42A27DB-BD31-4B8C-83A1-F6EECF244321}">
                  <p14:modId xmlns:p14="http://schemas.microsoft.com/office/powerpoint/2010/main" val="1367802407"/>
                </p:ext>
              </p:extLst>
            </p:nvPr>
          </p:nvGraphicFramePr>
          <p:xfrm>
            <a:off x="879820" y="2600620"/>
            <a:ext cx="5654040" cy="3608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Up Arrow 2"/>
            <p:cNvSpPr/>
            <p:nvPr/>
          </p:nvSpPr>
          <p:spPr>
            <a:xfrm>
              <a:off x="3510996" y="2016782"/>
              <a:ext cx="373511" cy="44817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432756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18831" y="4840941"/>
            <a:ext cx="2014690" cy="833718"/>
          </a:xfrm>
        </p:spPr>
        <p:txBody>
          <a:bodyPr/>
          <a:lstStyle/>
          <a:p>
            <a:r>
              <a:rPr lang="en-US" dirty="0" smtClean="0"/>
              <a:t>Resilience</a:t>
            </a:r>
            <a:endParaRPr lang="en-US" dirty="0"/>
          </a:p>
        </p:txBody>
      </p:sp>
      <p:sp>
        <p:nvSpPr>
          <p:cNvPr id="18" name="TextBox 17"/>
          <p:cNvSpPr txBox="1"/>
          <p:nvPr/>
        </p:nvSpPr>
        <p:spPr>
          <a:xfrm>
            <a:off x="6818831" y="6209325"/>
            <a:ext cx="2014690" cy="369332"/>
          </a:xfrm>
          <a:prstGeom prst="rect">
            <a:avLst/>
          </a:prstGeom>
          <a:noFill/>
        </p:spPr>
        <p:txBody>
          <a:bodyPr wrap="square" rtlCol="0">
            <a:spAutoFit/>
          </a:bodyPr>
          <a:lstStyle/>
          <a:p>
            <a:r>
              <a:rPr lang="en-US" dirty="0" err="1" smtClean="0"/>
              <a:t>Mowat</a:t>
            </a:r>
            <a:r>
              <a:rPr lang="en-US" dirty="0" smtClean="0"/>
              <a:t> 2014</a:t>
            </a:r>
            <a:endParaRPr lang="en-US" dirty="0"/>
          </a:p>
        </p:txBody>
      </p:sp>
      <p:sp>
        <p:nvSpPr>
          <p:cNvPr id="9" name="Snip Same Side Corner Rectangle 8"/>
          <p:cNvSpPr/>
          <p:nvPr/>
        </p:nvSpPr>
        <p:spPr>
          <a:xfrm>
            <a:off x="2483844" y="1159371"/>
            <a:ext cx="2353115" cy="1437892"/>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What is valued by the individual</a:t>
            </a:r>
            <a:endParaRPr lang="en-US" dirty="0"/>
          </a:p>
        </p:txBody>
      </p:sp>
      <p:grpSp>
        <p:nvGrpSpPr>
          <p:cNvPr id="5" name="Group 4"/>
          <p:cNvGrpSpPr/>
          <p:nvPr/>
        </p:nvGrpSpPr>
        <p:grpSpPr>
          <a:xfrm>
            <a:off x="2483844" y="2550580"/>
            <a:ext cx="4166907" cy="3124079"/>
            <a:chOff x="2483844" y="2550580"/>
            <a:chExt cx="4166907" cy="3124079"/>
          </a:xfrm>
        </p:grpSpPr>
        <p:sp>
          <p:nvSpPr>
            <p:cNvPr id="2" name="Snip Same Side Corner Rectangle 1"/>
            <p:cNvSpPr/>
            <p:nvPr/>
          </p:nvSpPr>
          <p:spPr>
            <a:xfrm>
              <a:off x="2483844" y="4236767"/>
              <a:ext cx="2353115" cy="1437892"/>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Experiences of the Individual as Interpreted by them</a:t>
              </a:r>
              <a:endParaRPr lang="en-US" dirty="0"/>
            </a:p>
          </p:txBody>
        </p:sp>
        <p:sp>
          <p:nvSpPr>
            <p:cNvPr id="3" name="Up Arrow 2"/>
            <p:cNvSpPr/>
            <p:nvPr/>
          </p:nvSpPr>
          <p:spPr>
            <a:xfrm>
              <a:off x="3510996" y="3137222"/>
              <a:ext cx="373511" cy="44817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Callout 3"/>
            <p:cNvSpPr/>
            <p:nvPr/>
          </p:nvSpPr>
          <p:spPr>
            <a:xfrm>
              <a:off x="4540417" y="2550580"/>
              <a:ext cx="2110334" cy="1475240"/>
            </a:xfrm>
            <a:prstGeom prst="wedgeEllipseCallou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Highly complex and subjective</a:t>
              </a:r>
              <a:endParaRPr lang="en-US" dirty="0"/>
            </a:p>
          </p:txBody>
        </p:sp>
      </p:grpSp>
    </p:spTree>
    <p:extLst>
      <p:ext uri="{BB962C8B-B14F-4D97-AF65-F5344CB8AC3E}">
        <p14:creationId xmlns:p14="http://schemas.microsoft.com/office/powerpoint/2010/main" val="37039103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Thomas’ Case</a:t>
            </a:r>
            <a:endParaRPr lang="en-US" dirty="0"/>
          </a:p>
        </p:txBody>
      </p:sp>
      <p:sp>
        <p:nvSpPr>
          <p:cNvPr id="5" name="Text Placeholder 4"/>
          <p:cNvSpPr>
            <a:spLocks noGrp="1"/>
          </p:cNvSpPr>
          <p:nvPr>
            <p:ph type="body" sz="half" idx="2"/>
          </p:nvPr>
        </p:nvSpPr>
        <p:spPr>
          <a:xfrm>
            <a:off x="506505" y="5257799"/>
            <a:ext cx="7703307" cy="1220607"/>
          </a:xfrm>
        </p:spPr>
        <p:txBody>
          <a:bodyPr>
            <a:normAutofit lnSpcReduction="10000"/>
          </a:bodyPr>
          <a:lstStyle/>
          <a:p>
            <a:r>
              <a:rPr lang="en-US" sz="2000" b="1" dirty="0" smtClean="0">
                <a:solidFill>
                  <a:schemeClr val="accent1"/>
                </a:solidFill>
              </a:rPr>
              <a:t>What </a:t>
            </a:r>
            <a:r>
              <a:rPr lang="en-US" sz="2000" b="1" dirty="0">
                <a:solidFill>
                  <a:schemeClr val="accent1"/>
                </a:solidFill>
              </a:rPr>
              <a:t>a</a:t>
            </a:r>
            <a:r>
              <a:rPr lang="en-US" sz="2000" b="1" dirty="0" smtClean="0">
                <a:solidFill>
                  <a:schemeClr val="accent1"/>
                </a:solidFill>
              </a:rPr>
              <a:t>re the risk and protective factors at the individual &amp; social and the societal/political levels which help us to understand Thomas’ subjective experience and what is valued by him?</a:t>
            </a:r>
            <a:endParaRPr lang="en-US" sz="2000" b="1" dirty="0">
              <a:solidFill>
                <a:schemeClr val="accent1"/>
              </a:solidFill>
            </a:endParaRPr>
          </a:p>
        </p:txBody>
      </p:sp>
      <p:graphicFrame>
        <p:nvGraphicFramePr>
          <p:cNvPr id="6" name="Diagram 5"/>
          <p:cNvGraphicFramePr/>
          <p:nvPr>
            <p:extLst>
              <p:ext uri="{D42A27DB-BD31-4B8C-83A1-F6EECF244321}">
                <p14:modId xmlns:p14="http://schemas.microsoft.com/office/powerpoint/2010/main" val="771591190"/>
              </p:ext>
            </p:extLst>
          </p:nvPr>
        </p:nvGraphicFramePr>
        <p:xfrm>
          <a:off x="879820" y="593992"/>
          <a:ext cx="5654040" cy="3608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781795" y="4239416"/>
            <a:ext cx="5053449" cy="369332"/>
          </a:xfrm>
          <a:prstGeom prst="rect">
            <a:avLst/>
          </a:prstGeom>
          <a:noFill/>
        </p:spPr>
        <p:txBody>
          <a:bodyPr wrap="none" rtlCol="0">
            <a:spAutoFit/>
          </a:bodyPr>
          <a:lstStyle/>
          <a:p>
            <a:r>
              <a:rPr lang="en-US" dirty="0" err="1" smtClean="0"/>
              <a:t>Mowat</a:t>
            </a:r>
            <a:r>
              <a:rPr lang="en-US" dirty="0" smtClean="0"/>
              <a:t>, 2014, building upon Olsson et al., 2003 </a:t>
            </a:r>
            <a:endParaRPr lang="en-US" dirty="0"/>
          </a:p>
        </p:txBody>
      </p:sp>
    </p:spTree>
    <p:extLst>
      <p:ext uri="{BB962C8B-B14F-4D97-AF65-F5344CB8AC3E}">
        <p14:creationId xmlns:p14="http://schemas.microsoft.com/office/powerpoint/2010/main" val="31223058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Moving beyond Thomas’ subjective experience to examining the extent to which Thomas may have experienced his life as </a:t>
            </a:r>
            <a:r>
              <a:rPr lang="en-US" dirty="0" err="1" smtClean="0"/>
              <a:t>marginalised</a:t>
            </a:r>
            <a:r>
              <a:rPr lang="en-US" dirty="0" smtClean="0"/>
              <a:t> or not  and whether this could be considered to be a stable state or transient, global or specific to context</a:t>
            </a:r>
            <a:endParaRPr lang="en-US" dirty="0"/>
          </a:p>
        </p:txBody>
      </p:sp>
      <p:sp>
        <p:nvSpPr>
          <p:cNvPr id="8" name="Title 1"/>
          <p:cNvSpPr txBox="1">
            <a:spLocks/>
          </p:cNvSpPr>
          <p:nvPr/>
        </p:nvSpPr>
        <p:spPr>
          <a:xfrm>
            <a:off x="4169404" y="3124200"/>
            <a:ext cx="3898272" cy="871538"/>
          </a:xfrm>
          <a:prstGeom prst="rect">
            <a:avLst/>
          </a:prstGeom>
        </p:spPr>
        <p:txBody>
          <a:bodyPr vert="horz" lIns="91440" tIns="45720" rIns="91440" bIns="45720" rtlCol="0" anchor="b" anchorCtr="0">
            <a:normAutofit fontScale="97500"/>
          </a:bodyPr>
          <a:lstStyle>
            <a:lvl1pPr algn="l" defTabSz="914400" rtl="0" eaLnBrk="1" latinLnBrk="0" hangingPunct="1">
              <a:spcBef>
                <a:spcPct val="0"/>
              </a:spcBef>
              <a:buNone/>
              <a:defRPr sz="2600" b="0" kern="1200">
                <a:solidFill>
                  <a:schemeClr val="accent1"/>
                </a:solidFill>
                <a:latin typeface="+mj-lt"/>
                <a:ea typeface="+mj-ea"/>
                <a:cs typeface="+mj-cs"/>
              </a:defRPr>
            </a:lvl1pPr>
          </a:lstStyle>
          <a:p>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082" y="1362340"/>
            <a:ext cx="3050528" cy="2776762"/>
          </a:xfrm>
          <a:prstGeom prst="rect">
            <a:avLst/>
          </a:prstGeom>
        </p:spPr>
      </p:pic>
    </p:spTree>
    <p:extLst>
      <p:ext uri="{BB962C8B-B14F-4D97-AF65-F5344CB8AC3E}">
        <p14:creationId xmlns:p14="http://schemas.microsoft.com/office/powerpoint/2010/main" val="3779091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Introducing the case study</a:t>
            </a:r>
          </a:p>
          <a:p>
            <a:r>
              <a:rPr lang="en-US" dirty="0" smtClean="0"/>
              <a:t>Examination of the case study </a:t>
            </a:r>
          </a:p>
          <a:p>
            <a:r>
              <a:rPr lang="en-US" dirty="0" smtClean="0"/>
              <a:t>Examination of the concept of </a:t>
            </a:r>
            <a:r>
              <a:rPr lang="en-US" dirty="0" err="1" smtClean="0"/>
              <a:t>marginalisation</a:t>
            </a:r>
            <a:r>
              <a:rPr lang="en-US" dirty="0" smtClean="0"/>
              <a:t> and its implications for policy and practice</a:t>
            </a:r>
            <a:endParaRPr lang="en-US" dirty="0"/>
          </a:p>
        </p:txBody>
      </p:sp>
    </p:spTree>
    <p:extLst>
      <p:ext uri="{BB962C8B-B14F-4D97-AF65-F5344CB8AC3E}">
        <p14:creationId xmlns:p14="http://schemas.microsoft.com/office/powerpoint/2010/main" val="42614325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37" y="5600539"/>
            <a:ext cx="6191157" cy="833718"/>
          </a:xfrm>
        </p:spPr>
        <p:txBody>
          <a:bodyPr>
            <a:normAutofit fontScale="90000"/>
          </a:bodyPr>
          <a:lstStyle/>
          <a:p>
            <a:r>
              <a:rPr lang="en-US" dirty="0" smtClean="0"/>
              <a:t>The relationship between resilience and the subjective experience of </a:t>
            </a:r>
            <a:r>
              <a:rPr lang="en-US" dirty="0" err="1" smtClean="0"/>
              <a:t>marginalisation</a:t>
            </a:r>
            <a:endParaRPr lang="en-US" dirty="0"/>
          </a:p>
        </p:txBody>
      </p:sp>
      <p:sp>
        <p:nvSpPr>
          <p:cNvPr id="4" name="Text Placeholder 3"/>
          <p:cNvSpPr>
            <a:spLocks noGrp="1"/>
          </p:cNvSpPr>
          <p:nvPr>
            <p:ph type="body" sz="half" idx="2"/>
          </p:nvPr>
        </p:nvSpPr>
        <p:spPr>
          <a:xfrm>
            <a:off x="7435122" y="6247517"/>
            <a:ext cx="1230318" cy="419075"/>
          </a:xfrm>
        </p:spPr>
        <p:txBody>
          <a:bodyPr/>
          <a:lstStyle/>
          <a:p>
            <a:r>
              <a:rPr lang="en-US" dirty="0" err="1" smtClean="0"/>
              <a:t>Mowat</a:t>
            </a:r>
            <a:r>
              <a:rPr lang="en-US" dirty="0" smtClean="0"/>
              <a:t> 2014</a:t>
            </a:r>
            <a:endParaRPr lang="en-US" dirty="0"/>
          </a:p>
        </p:txBody>
      </p:sp>
      <p:graphicFrame>
        <p:nvGraphicFramePr>
          <p:cNvPr id="5" name="Diagram 4"/>
          <p:cNvGraphicFramePr/>
          <p:nvPr>
            <p:extLst>
              <p:ext uri="{D42A27DB-BD31-4B8C-83A1-F6EECF244321}">
                <p14:modId xmlns:p14="http://schemas.microsoft.com/office/powerpoint/2010/main" val="2896413916"/>
              </p:ext>
            </p:extLst>
          </p:nvPr>
        </p:nvGraphicFramePr>
        <p:xfrm>
          <a:off x="1109412" y="297758"/>
          <a:ext cx="4431823" cy="3666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oup 11"/>
          <p:cNvGrpSpPr/>
          <p:nvPr/>
        </p:nvGrpSpPr>
        <p:grpSpPr>
          <a:xfrm>
            <a:off x="465137" y="3323959"/>
            <a:ext cx="5989445" cy="1946889"/>
            <a:chOff x="465137" y="3323959"/>
            <a:chExt cx="5989445" cy="1946889"/>
          </a:xfrm>
        </p:grpSpPr>
        <p:sp>
          <p:nvSpPr>
            <p:cNvPr id="7" name="Oval 6"/>
            <p:cNvSpPr>
              <a:spLocks noChangeAspect="1"/>
            </p:cNvSpPr>
            <p:nvPr/>
          </p:nvSpPr>
          <p:spPr>
            <a:xfrm>
              <a:off x="4687554" y="3323959"/>
              <a:ext cx="1767028" cy="1794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What is valued by the individual</a:t>
              </a:r>
              <a:endParaRPr lang="en-US" dirty="0"/>
            </a:p>
          </p:txBody>
        </p:sp>
        <p:sp>
          <p:nvSpPr>
            <p:cNvPr id="8" name="Oval 7"/>
            <p:cNvSpPr>
              <a:spLocks noChangeAspect="1"/>
            </p:cNvSpPr>
            <p:nvPr/>
          </p:nvSpPr>
          <p:spPr>
            <a:xfrm>
              <a:off x="465137" y="3476359"/>
              <a:ext cx="1767028" cy="179448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What is valued by society</a:t>
              </a:r>
              <a:endParaRPr lang="en-US" dirty="0"/>
            </a:p>
          </p:txBody>
        </p:sp>
        <p:sp>
          <p:nvSpPr>
            <p:cNvPr id="9" name="Left-Right Arrow 8"/>
            <p:cNvSpPr/>
            <p:nvPr/>
          </p:nvSpPr>
          <p:spPr>
            <a:xfrm>
              <a:off x="2655175" y="3964217"/>
              <a:ext cx="1731636" cy="596161"/>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827088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37" y="5600539"/>
            <a:ext cx="6191157" cy="833718"/>
          </a:xfrm>
        </p:spPr>
        <p:txBody>
          <a:bodyPr>
            <a:normAutofit fontScale="90000"/>
          </a:bodyPr>
          <a:lstStyle/>
          <a:p>
            <a:r>
              <a:rPr lang="en-US" dirty="0" smtClean="0"/>
              <a:t>The relationship between resilience and the subjective experience of </a:t>
            </a:r>
            <a:r>
              <a:rPr lang="en-US" dirty="0" err="1" smtClean="0"/>
              <a:t>marginalisation</a:t>
            </a:r>
            <a:endParaRPr lang="en-US" dirty="0"/>
          </a:p>
        </p:txBody>
      </p:sp>
      <p:sp>
        <p:nvSpPr>
          <p:cNvPr id="4" name="Text Placeholder 3"/>
          <p:cNvSpPr>
            <a:spLocks noGrp="1"/>
          </p:cNvSpPr>
          <p:nvPr>
            <p:ph type="body" sz="half" idx="2"/>
          </p:nvPr>
        </p:nvSpPr>
        <p:spPr>
          <a:xfrm>
            <a:off x="7435122" y="6247517"/>
            <a:ext cx="1230318" cy="419075"/>
          </a:xfrm>
        </p:spPr>
        <p:txBody>
          <a:bodyPr/>
          <a:lstStyle/>
          <a:p>
            <a:r>
              <a:rPr lang="en-US" dirty="0" err="1" smtClean="0"/>
              <a:t>Mowat</a:t>
            </a:r>
            <a:r>
              <a:rPr lang="en-US" dirty="0" smtClean="0"/>
              <a:t> 2014</a:t>
            </a:r>
            <a:endParaRPr lang="en-US" dirty="0"/>
          </a:p>
        </p:txBody>
      </p:sp>
      <p:graphicFrame>
        <p:nvGraphicFramePr>
          <p:cNvPr id="5" name="Diagram 4"/>
          <p:cNvGraphicFramePr/>
          <p:nvPr>
            <p:extLst>
              <p:ext uri="{D42A27DB-BD31-4B8C-83A1-F6EECF244321}">
                <p14:modId xmlns:p14="http://schemas.microsoft.com/office/powerpoint/2010/main" val="2712800071"/>
              </p:ext>
            </p:extLst>
          </p:nvPr>
        </p:nvGraphicFramePr>
        <p:xfrm>
          <a:off x="1072061" y="1119411"/>
          <a:ext cx="4431823" cy="3666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Callout 2"/>
          <p:cNvSpPr/>
          <p:nvPr/>
        </p:nvSpPr>
        <p:spPr>
          <a:xfrm>
            <a:off x="4247153" y="325750"/>
            <a:ext cx="2016956" cy="1456567"/>
          </a:xfrm>
          <a:prstGeom prst="wedgeEllipseCallou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May experience marginal-</a:t>
            </a:r>
            <a:r>
              <a:rPr lang="en-US" dirty="0" err="1" smtClean="0"/>
              <a:t>isation</a:t>
            </a:r>
            <a:endParaRPr lang="en-US" dirty="0"/>
          </a:p>
        </p:txBody>
      </p:sp>
      <p:sp>
        <p:nvSpPr>
          <p:cNvPr id="6" name="TextBox 5"/>
          <p:cNvSpPr txBox="1"/>
          <p:nvPr/>
        </p:nvSpPr>
        <p:spPr>
          <a:xfrm>
            <a:off x="2233917" y="5006742"/>
            <a:ext cx="2353115" cy="461665"/>
          </a:xfrm>
          <a:prstGeom prst="rect">
            <a:avLst/>
          </a:prstGeom>
          <a:noFill/>
        </p:spPr>
        <p:txBody>
          <a:bodyPr wrap="square" rtlCol="0">
            <a:spAutoFit/>
          </a:bodyPr>
          <a:lstStyle/>
          <a:p>
            <a:pPr algn="ctr"/>
            <a:r>
              <a:rPr lang="en-US" sz="2400" b="1" dirty="0" smtClean="0">
                <a:solidFill>
                  <a:schemeClr val="accent1"/>
                </a:solidFill>
              </a:rPr>
              <a:t>If lacking</a:t>
            </a:r>
            <a:endParaRPr lang="en-US" sz="2400" b="1" dirty="0">
              <a:solidFill>
                <a:schemeClr val="accent1"/>
              </a:solidFill>
            </a:endParaRPr>
          </a:p>
        </p:txBody>
      </p:sp>
      <p:sp>
        <p:nvSpPr>
          <p:cNvPr id="10" name="Oval Callout 9"/>
          <p:cNvSpPr/>
          <p:nvPr/>
        </p:nvSpPr>
        <p:spPr>
          <a:xfrm>
            <a:off x="4770067" y="3727073"/>
            <a:ext cx="2457358" cy="1873466"/>
          </a:xfrm>
          <a:prstGeom prst="wedgeEllipseCallout">
            <a:avLst>
              <a:gd name="adj1" fmla="val -58796"/>
              <a:gd name="adj2" fmla="val -47756"/>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May not experience marginal-</a:t>
            </a:r>
            <a:r>
              <a:rPr lang="en-US" dirty="0" err="1" smtClean="0"/>
              <a:t>isation</a:t>
            </a:r>
            <a:r>
              <a:rPr lang="en-US" dirty="0" smtClean="0"/>
              <a:t>, contrary to expectation</a:t>
            </a:r>
            <a:endParaRPr lang="en-US" dirty="0"/>
          </a:p>
        </p:txBody>
      </p:sp>
      <p:sp>
        <p:nvSpPr>
          <p:cNvPr id="11" name="Oval Callout 10"/>
          <p:cNvSpPr/>
          <p:nvPr/>
        </p:nvSpPr>
        <p:spPr>
          <a:xfrm>
            <a:off x="216961" y="3830150"/>
            <a:ext cx="2016956" cy="1456567"/>
          </a:xfrm>
          <a:prstGeom prst="wedgeEllipseCallout">
            <a:avLst>
              <a:gd name="adj1" fmla="val 68056"/>
              <a:gd name="adj2" fmla="val -36218"/>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Unlikely to experience marginal-</a:t>
            </a:r>
            <a:r>
              <a:rPr lang="en-US" dirty="0" err="1" smtClean="0"/>
              <a:t>isation</a:t>
            </a:r>
            <a:endParaRPr lang="en-US" dirty="0"/>
          </a:p>
        </p:txBody>
      </p:sp>
      <p:sp>
        <p:nvSpPr>
          <p:cNvPr id="14" name="Oval Callout 13"/>
          <p:cNvSpPr/>
          <p:nvPr/>
        </p:nvSpPr>
        <p:spPr>
          <a:xfrm>
            <a:off x="216960" y="352717"/>
            <a:ext cx="2173505" cy="1962850"/>
          </a:xfrm>
          <a:prstGeom prst="wedgeEllipseCallout">
            <a:avLst>
              <a:gd name="adj1" fmla="val 33299"/>
              <a:gd name="adj2" fmla="val 67257"/>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May experience marginal-</a:t>
            </a:r>
            <a:r>
              <a:rPr lang="en-US" dirty="0" err="1" smtClean="0"/>
              <a:t>isation</a:t>
            </a:r>
            <a:r>
              <a:rPr lang="en-US" dirty="0" smtClean="0"/>
              <a:t>, but may not be </a:t>
            </a:r>
            <a:r>
              <a:rPr lang="en-US" dirty="0" err="1" smtClean="0"/>
              <a:t>recognised</a:t>
            </a:r>
            <a:endParaRPr lang="en-US" dirty="0"/>
          </a:p>
        </p:txBody>
      </p:sp>
    </p:spTree>
    <p:extLst>
      <p:ext uri="{BB962C8B-B14F-4D97-AF65-F5344CB8AC3E}">
        <p14:creationId xmlns:p14="http://schemas.microsoft.com/office/powerpoint/2010/main" val="4165647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37" y="5600539"/>
            <a:ext cx="6191157" cy="833718"/>
          </a:xfrm>
        </p:spPr>
        <p:txBody>
          <a:bodyPr>
            <a:normAutofit fontScale="90000"/>
          </a:bodyPr>
          <a:lstStyle/>
          <a:p>
            <a:r>
              <a:rPr lang="en-US" dirty="0" smtClean="0"/>
              <a:t>The relationship between resilience and the subjective experience of </a:t>
            </a:r>
            <a:r>
              <a:rPr lang="en-US" dirty="0" err="1" smtClean="0"/>
              <a:t>marginalisation</a:t>
            </a:r>
            <a:endParaRPr lang="en-US" dirty="0"/>
          </a:p>
        </p:txBody>
      </p:sp>
      <p:sp>
        <p:nvSpPr>
          <p:cNvPr id="4" name="Text Placeholder 3"/>
          <p:cNvSpPr>
            <a:spLocks noGrp="1"/>
          </p:cNvSpPr>
          <p:nvPr>
            <p:ph type="body" sz="half" idx="2"/>
          </p:nvPr>
        </p:nvSpPr>
        <p:spPr>
          <a:xfrm>
            <a:off x="7435122" y="6247517"/>
            <a:ext cx="1230318" cy="419075"/>
          </a:xfrm>
        </p:spPr>
        <p:txBody>
          <a:bodyPr/>
          <a:lstStyle/>
          <a:p>
            <a:r>
              <a:rPr lang="en-US" dirty="0" err="1" smtClean="0"/>
              <a:t>Mowat</a:t>
            </a:r>
            <a:r>
              <a:rPr lang="en-US" dirty="0" smtClean="0"/>
              <a:t> 2014</a:t>
            </a:r>
            <a:endParaRPr lang="en-US" dirty="0"/>
          </a:p>
        </p:txBody>
      </p:sp>
      <p:sp>
        <p:nvSpPr>
          <p:cNvPr id="8" name="Oval 7"/>
          <p:cNvSpPr>
            <a:spLocks noChangeAspect="1"/>
          </p:cNvSpPr>
          <p:nvPr/>
        </p:nvSpPr>
        <p:spPr>
          <a:xfrm>
            <a:off x="2253371" y="347977"/>
            <a:ext cx="2177891" cy="221173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What is valued by society</a:t>
            </a:r>
            <a:endParaRPr lang="en-US" dirty="0"/>
          </a:p>
        </p:txBody>
      </p:sp>
      <p:grpSp>
        <p:nvGrpSpPr>
          <p:cNvPr id="16" name="Group 15"/>
          <p:cNvGrpSpPr/>
          <p:nvPr/>
        </p:nvGrpSpPr>
        <p:grpSpPr>
          <a:xfrm>
            <a:off x="586175" y="597566"/>
            <a:ext cx="6070119" cy="4668481"/>
            <a:chOff x="586175" y="597566"/>
            <a:chExt cx="6070119" cy="4668481"/>
          </a:xfrm>
        </p:grpSpPr>
        <p:grpSp>
          <p:nvGrpSpPr>
            <p:cNvPr id="6" name="Group 5"/>
            <p:cNvGrpSpPr/>
            <p:nvPr/>
          </p:nvGrpSpPr>
          <p:grpSpPr>
            <a:xfrm>
              <a:off x="586175" y="2969154"/>
              <a:ext cx="5654040" cy="2296893"/>
              <a:chOff x="586175" y="2969154"/>
              <a:chExt cx="5654040" cy="2296893"/>
            </a:xfrm>
          </p:grpSpPr>
          <p:sp>
            <p:nvSpPr>
              <p:cNvPr id="10" name="Rounded Rectangle 9"/>
              <p:cNvSpPr/>
              <p:nvPr/>
            </p:nvSpPr>
            <p:spPr>
              <a:xfrm>
                <a:off x="586175" y="3230588"/>
                <a:ext cx="1604024" cy="1062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Culture</a:t>
                </a:r>
              </a:p>
              <a:p>
                <a:pPr algn="ctr"/>
                <a:r>
                  <a:rPr lang="en-US" sz="1400" dirty="0" smtClean="0"/>
                  <a:t>Meanings, beliefs, values &amp; practices</a:t>
                </a:r>
                <a:endParaRPr lang="en-US" sz="1400" dirty="0"/>
              </a:p>
            </p:txBody>
          </p:sp>
          <p:sp>
            <p:nvSpPr>
              <p:cNvPr id="11" name="Rounded Rectangle 10"/>
              <p:cNvSpPr/>
              <p:nvPr/>
            </p:nvSpPr>
            <p:spPr>
              <a:xfrm>
                <a:off x="4636191" y="3230588"/>
                <a:ext cx="1604024" cy="89634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Within time &amp; place</a:t>
                </a:r>
                <a:endParaRPr lang="en-US" dirty="0"/>
              </a:p>
            </p:txBody>
          </p:sp>
          <p:sp>
            <p:nvSpPr>
              <p:cNvPr id="12" name="Snip Same Side Corner Rectangle 11"/>
              <p:cNvSpPr/>
              <p:nvPr/>
            </p:nvSpPr>
            <p:spPr>
              <a:xfrm>
                <a:off x="2601062" y="3716111"/>
                <a:ext cx="1830200" cy="1549936"/>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Societal Norms, Values &amp; Expectations</a:t>
                </a:r>
                <a:endParaRPr lang="en-US" dirty="0"/>
              </a:p>
            </p:txBody>
          </p:sp>
          <p:sp>
            <p:nvSpPr>
              <p:cNvPr id="13" name="Up Arrow 12"/>
              <p:cNvSpPr/>
              <p:nvPr/>
            </p:nvSpPr>
            <p:spPr>
              <a:xfrm>
                <a:off x="3217351" y="2969154"/>
                <a:ext cx="448213" cy="48991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Up Arrow 13"/>
              <p:cNvSpPr/>
              <p:nvPr/>
            </p:nvSpPr>
            <p:spPr>
              <a:xfrm>
                <a:off x="1337115" y="4582496"/>
                <a:ext cx="448213" cy="489916"/>
              </a:xfrm>
              <a:prstGeom prst="upArrow">
                <a:avLst/>
              </a:prstGeom>
              <a:scene3d>
                <a:camera prst="orthographicFront">
                  <a:rot lat="0" lon="0" rev="135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Up Arrow 14"/>
              <p:cNvSpPr/>
              <p:nvPr/>
            </p:nvSpPr>
            <p:spPr>
              <a:xfrm>
                <a:off x="5056538" y="4582496"/>
                <a:ext cx="448213" cy="489916"/>
              </a:xfrm>
              <a:prstGeom prst="upArrow">
                <a:avLst/>
              </a:prstGeom>
              <a:scene3d>
                <a:camera prst="orthographicFront">
                  <a:rot lat="0" lon="0" rev="810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 name="Oval Callout 2"/>
            <p:cNvSpPr/>
            <p:nvPr/>
          </p:nvSpPr>
          <p:spPr>
            <a:xfrm>
              <a:off x="5056538" y="597566"/>
              <a:ext cx="1599756" cy="1437892"/>
            </a:xfrm>
            <a:prstGeom prst="wedgeEllipseCallou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All complex concepts</a:t>
              </a:r>
              <a:endParaRPr lang="en-US" dirty="0"/>
            </a:p>
          </p:txBody>
        </p:sp>
      </p:grpSp>
    </p:spTree>
    <p:extLst>
      <p:ext uri="{BB962C8B-B14F-4D97-AF65-F5344CB8AC3E}">
        <p14:creationId xmlns:p14="http://schemas.microsoft.com/office/powerpoint/2010/main" val="39090855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3278" y="3124200"/>
            <a:ext cx="3898272" cy="871538"/>
          </a:xfrm>
        </p:spPr>
        <p:txBody>
          <a:bodyPr>
            <a:normAutofit fontScale="90000"/>
          </a:bodyPr>
          <a:lstStyle/>
          <a:p>
            <a:r>
              <a:rPr lang="en-US" dirty="0" smtClean="0"/>
              <a:t>What is valued by society</a:t>
            </a:r>
            <a:endParaRPr lang="en-US" dirty="0"/>
          </a:p>
        </p:txBody>
      </p:sp>
      <p:sp>
        <p:nvSpPr>
          <p:cNvPr id="9" name="Text Placeholder 8"/>
          <p:cNvSpPr>
            <a:spLocks noGrp="1"/>
          </p:cNvSpPr>
          <p:nvPr>
            <p:ph type="body" sz="half" idx="2"/>
          </p:nvPr>
        </p:nvSpPr>
        <p:spPr>
          <a:xfrm>
            <a:off x="4773278" y="3995737"/>
            <a:ext cx="3898272" cy="2147888"/>
          </a:xfrm>
        </p:spPr>
        <p:txBody>
          <a:bodyPr/>
          <a:lstStyle/>
          <a:p>
            <a:r>
              <a:rPr lang="en-US" sz="1600" dirty="0" smtClean="0"/>
              <a:t>As represented within the Scottish policy context</a:t>
            </a:r>
          </a:p>
          <a:p>
            <a:endParaRPr lang="en-US" sz="1600" dirty="0"/>
          </a:p>
          <a:p>
            <a:r>
              <a:rPr lang="en-US" sz="1600" dirty="0" smtClean="0"/>
              <a:t>Getting it Right for Every Child [GIRFEC}</a:t>
            </a:r>
          </a:p>
          <a:p>
            <a:endParaRPr lang="en-US" dirty="0"/>
          </a:p>
          <a:p>
            <a:r>
              <a:rPr lang="en-US" dirty="0" smtClean="0"/>
              <a:t>Scottish Government 2012b</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bwMode="auto">
          <a:xfrm>
            <a:off x="202484" y="1561068"/>
            <a:ext cx="4351934" cy="4291584"/>
          </a:xfrm>
          <a:prstGeom prst="rect">
            <a:avLst/>
          </a:prstGeom>
          <a:noFill/>
          <a:ln>
            <a:noFill/>
          </a:ln>
          <a:extLst/>
        </p:spPr>
      </p:pic>
    </p:spTree>
    <p:extLst>
      <p:ext uri="{BB962C8B-B14F-4D97-AF65-F5344CB8AC3E}">
        <p14:creationId xmlns:p14="http://schemas.microsoft.com/office/powerpoint/2010/main" val="1861136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868895" y="1255963"/>
            <a:ext cx="3898272" cy="871538"/>
          </a:xfrm>
        </p:spPr>
        <p:txBody>
          <a:bodyPr>
            <a:normAutofit fontScale="90000"/>
          </a:bodyPr>
          <a:lstStyle/>
          <a:p>
            <a:r>
              <a:rPr lang="en-US" dirty="0" smtClean="0"/>
              <a:t>The interaction between what is valued by the individual &amp; by society</a:t>
            </a:r>
            <a:endParaRPr lang="en-US" dirty="0"/>
          </a:p>
        </p:txBody>
      </p:sp>
      <p:sp>
        <p:nvSpPr>
          <p:cNvPr id="8" name="Text Placeholder 7"/>
          <p:cNvSpPr>
            <a:spLocks noGrp="1"/>
          </p:cNvSpPr>
          <p:nvPr>
            <p:ph type="body" sz="half" idx="2"/>
          </p:nvPr>
        </p:nvSpPr>
        <p:spPr>
          <a:xfrm>
            <a:off x="4868895" y="2916167"/>
            <a:ext cx="3898272" cy="2147888"/>
          </a:xfrm>
        </p:spPr>
        <p:txBody>
          <a:bodyPr>
            <a:noAutofit/>
          </a:bodyPr>
          <a:lstStyle/>
          <a:p>
            <a:r>
              <a:rPr lang="en-US" sz="2000" b="1" dirty="0" smtClean="0">
                <a:solidFill>
                  <a:schemeClr val="accent1"/>
                </a:solidFill>
              </a:rPr>
              <a:t>Given what we have learned about Thomas and the circumstances pertaining to him, what is the congruence between the espoused aims of the Scottish Government as expressed in GIRFEC, and Thomas’ subjective experience and what is valued by him?</a:t>
            </a:r>
            <a:endParaRPr lang="en-US" sz="2000" b="1" dirty="0">
              <a:solidFill>
                <a:schemeClr val="accent1"/>
              </a:solidFill>
            </a:endParaRPr>
          </a:p>
        </p:txBody>
      </p:sp>
      <p:graphicFrame>
        <p:nvGraphicFramePr>
          <p:cNvPr id="9" name="Diagram 8"/>
          <p:cNvGraphicFramePr/>
          <p:nvPr>
            <p:extLst>
              <p:ext uri="{D42A27DB-BD31-4B8C-83A1-F6EECF244321}">
                <p14:modId xmlns:p14="http://schemas.microsoft.com/office/powerpoint/2010/main" val="3702518531"/>
              </p:ext>
            </p:extLst>
          </p:nvPr>
        </p:nvGraphicFramePr>
        <p:xfrm>
          <a:off x="36435" y="1184551"/>
          <a:ext cx="5287114" cy="4968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396324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Bringing this all together, what does this tell us about the extent to which Thomas may have experienced his life as </a:t>
            </a:r>
            <a:r>
              <a:rPr lang="en-US" dirty="0" err="1" smtClean="0"/>
              <a:t>marginalised</a:t>
            </a:r>
            <a:r>
              <a:rPr lang="en-US" dirty="0" smtClean="0"/>
              <a:t> or not, </a:t>
            </a:r>
            <a:r>
              <a:rPr lang="en-US" dirty="0"/>
              <a:t>and whether this could be considered to be a stable state or </a:t>
            </a:r>
            <a:r>
              <a:rPr lang="en-US" dirty="0" smtClean="0"/>
              <a:t>transient; </a:t>
            </a:r>
            <a:r>
              <a:rPr lang="en-US" dirty="0"/>
              <a:t>global or specific to </a:t>
            </a:r>
            <a:r>
              <a:rPr lang="en-US" dirty="0" smtClean="0"/>
              <a:t>context?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082" y="1362340"/>
            <a:ext cx="3050528" cy="2776762"/>
          </a:xfrm>
          <a:prstGeom prst="rect">
            <a:avLst/>
          </a:prstGeom>
        </p:spPr>
      </p:pic>
    </p:spTree>
    <p:extLst>
      <p:ext uri="{BB962C8B-B14F-4D97-AF65-F5344CB8AC3E}">
        <p14:creationId xmlns:p14="http://schemas.microsoft.com/office/powerpoint/2010/main" val="20129653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6" name="Content Placeholder 5"/>
          <p:cNvSpPr>
            <a:spLocks noGrp="1"/>
          </p:cNvSpPr>
          <p:nvPr>
            <p:ph idx="1"/>
          </p:nvPr>
        </p:nvSpPr>
        <p:spPr/>
        <p:txBody>
          <a:bodyPr>
            <a:normAutofit fontScale="92500"/>
          </a:bodyPr>
          <a:lstStyle/>
          <a:p>
            <a:r>
              <a:rPr lang="en-US" dirty="0" smtClean="0"/>
              <a:t>If we accept that </a:t>
            </a:r>
            <a:r>
              <a:rPr lang="en-US" dirty="0" err="1" smtClean="0"/>
              <a:t>marginalisation</a:t>
            </a:r>
            <a:r>
              <a:rPr lang="en-US" dirty="0" smtClean="0"/>
              <a:t> encompasses not just a state but feelings about that state and is concerned with the subjective experience of the individual and what is valued by them (shaped by societal norms, values and expectations), how does this represent a paradigm shift in our thinking about </a:t>
            </a:r>
            <a:r>
              <a:rPr lang="en-US" dirty="0" err="1" smtClean="0"/>
              <a:t>marginalisation</a:t>
            </a:r>
            <a:r>
              <a:rPr lang="en-US" dirty="0" smtClean="0"/>
              <a:t>?</a:t>
            </a:r>
          </a:p>
          <a:p>
            <a:r>
              <a:rPr lang="en-US" dirty="0" smtClean="0"/>
              <a:t>Likewise, if we accept that </a:t>
            </a:r>
            <a:r>
              <a:rPr lang="en-US" dirty="0" err="1" smtClean="0"/>
              <a:t>marginalisation</a:t>
            </a:r>
            <a:r>
              <a:rPr lang="en-US" dirty="0" smtClean="0"/>
              <a:t> may not be a global state (may not be applicable to all aspects of an individual’s life) and may be context specific, what are the implications for this in how we think about </a:t>
            </a:r>
            <a:r>
              <a:rPr lang="en-US" dirty="0" err="1" smtClean="0"/>
              <a:t>marginalised</a:t>
            </a:r>
            <a:r>
              <a:rPr lang="en-US" dirty="0" smtClean="0"/>
              <a:t> groups?</a:t>
            </a:r>
          </a:p>
          <a:p>
            <a:r>
              <a:rPr lang="en-US" dirty="0"/>
              <a:t>Do these </a:t>
            </a:r>
            <a:r>
              <a:rPr lang="en-US" dirty="0" err="1"/>
              <a:t>conceptualisations</a:t>
            </a:r>
            <a:r>
              <a:rPr lang="en-US" dirty="0"/>
              <a:t> question the whole notion of </a:t>
            </a:r>
            <a:r>
              <a:rPr lang="en-US" dirty="0" err="1"/>
              <a:t>marginalised</a:t>
            </a:r>
            <a:r>
              <a:rPr lang="en-US" dirty="0"/>
              <a:t> groups or is this still a useful concept</a:t>
            </a:r>
            <a:r>
              <a:rPr lang="en-US" dirty="0" smtClean="0"/>
              <a:t>? </a:t>
            </a:r>
          </a:p>
        </p:txBody>
      </p:sp>
    </p:spTree>
    <p:extLst>
      <p:ext uri="{BB962C8B-B14F-4D97-AF65-F5344CB8AC3E}">
        <p14:creationId xmlns:p14="http://schemas.microsoft.com/office/powerpoint/2010/main" val="14896884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6" name="Content Placeholder 5"/>
          <p:cNvSpPr>
            <a:spLocks noGrp="1"/>
          </p:cNvSpPr>
          <p:nvPr>
            <p:ph idx="1"/>
          </p:nvPr>
        </p:nvSpPr>
        <p:spPr/>
        <p:txBody>
          <a:bodyPr>
            <a:normAutofit/>
          </a:bodyPr>
          <a:lstStyle/>
          <a:p>
            <a:r>
              <a:rPr lang="en-US" dirty="0" smtClean="0"/>
              <a:t>Is resilience a useful lens through which to examine </a:t>
            </a:r>
            <a:r>
              <a:rPr lang="en-US" dirty="0" err="1" smtClean="0"/>
              <a:t>marginalisation</a:t>
            </a:r>
            <a:r>
              <a:rPr lang="en-US" dirty="0" smtClean="0"/>
              <a:t>?</a:t>
            </a:r>
          </a:p>
          <a:p>
            <a:r>
              <a:rPr lang="en-US" dirty="0" smtClean="0"/>
              <a:t>What then are the implications for social justice and inclusion for young people and children and for public policy of the above?</a:t>
            </a:r>
            <a:endParaRPr lang="en-US" dirty="0"/>
          </a:p>
        </p:txBody>
      </p:sp>
    </p:spTree>
    <p:extLst>
      <p:ext uri="{BB962C8B-B14F-4D97-AF65-F5344CB8AC3E}">
        <p14:creationId xmlns:p14="http://schemas.microsoft.com/office/powerpoint/2010/main" val="29595942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55000" lnSpcReduction="20000"/>
          </a:bodyPr>
          <a:lstStyle/>
          <a:p>
            <a:r>
              <a:rPr lang="en-US" dirty="0" err="1"/>
              <a:t>Ainscow</a:t>
            </a:r>
            <a:r>
              <a:rPr lang="en-US" dirty="0"/>
              <a:t>, M., T. Booth, and A. Dyson. 2006. "Inclusion and the standards agenda: negotiating policy pressures in England." </a:t>
            </a:r>
            <a:r>
              <a:rPr lang="en-US" i="1" dirty="0"/>
              <a:t>International Journal of Inclusive Education</a:t>
            </a:r>
            <a:r>
              <a:rPr lang="en-US" dirty="0"/>
              <a:t> 10 (4-5):295-308</a:t>
            </a:r>
            <a:r>
              <a:rPr lang="en-US" dirty="0" smtClean="0"/>
              <a:t>.</a:t>
            </a:r>
          </a:p>
          <a:p>
            <a:r>
              <a:rPr lang="en-US" dirty="0" smtClean="0"/>
              <a:t>Gardner</a:t>
            </a:r>
            <a:r>
              <a:rPr lang="en-US" dirty="0"/>
              <a:t>, H. 1999. </a:t>
            </a:r>
            <a:r>
              <a:rPr lang="en-US" i="1" dirty="0"/>
              <a:t>Intelligence Reframed: Multiple Intelligences for the 21st Century</a:t>
            </a:r>
            <a:r>
              <a:rPr lang="en-US" dirty="0"/>
              <a:t>. New York: Basic Books</a:t>
            </a:r>
            <a:r>
              <a:rPr lang="en-US" dirty="0" smtClean="0"/>
              <a:t>.</a:t>
            </a:r>
          </a:p>
          <a:p>
            <a:r>
              <a:rPr lang="en-US" dirty="0" smtClean="0"/>
              <a:t>Greater </a:t>
            </a:r>
            <a:r>
              <a:rPr lang="en-US" dirty="0"/>
              <a:t>Glasgow Health Board. 2007. The Health of the People in West Dunbartonshire  Glasgow: Greater Glasgow Health Board</a:t>
            </a:r>
            <a:r>
              <a:rPr lang="en-US" dirty="0" smtClean="0"/>
              <a:t>.</a:t>
            </a:r>
          </a:p>
          <a:p>
            <a:r>
              <a:rPr lang="en-US" dirty="0" err="1"/>
              <a:t>Wiske</a:t>
            </a:r>
            <a:r>
              <a:rPr lang="en-US" dirty="0"/>
              <a:t>, M.S. 1998. </a:t>
            </a:r>
            <a:r>
              <a:rPr lang="en-US" i="1" dirty="0"/>
              <a:t>Teaching for Understanding: Linking Research with Practice</a:t>
            </a:r>
            <a:r>
              <a:rPr lang="en-US" dirty="0"/>
              <a:t>. San Francisco, CA: </a:t>
            </a:r>
            <a:r>
              <a:rPr lang="en-US" dirty="0" err="1"/>
              <a:t>Jossey</a:t>
            </a:r>
            <a:r>
              <a:rPr lang="en-US" dirty="0"/>
              <a:t>-Bass</a:t>
            </a:r>
            <a:r>
              <a:rPr lang="en-US" dirty="0" smtClean="0"/>
              <a:t>.</a:t>
            </a:r>
          </a:p>
          <a:p>
            <a:r>
              <a:rPr lang="en-US" dirty="0" smtClean="0"/>
              <a:t>Scottish Government. 2010. The Child Poverty </a:t>
            </a:r>
            <a:r>
              <a:rPr lang="en-US" dirty="0"/>
              <a:t>Act. http://</a:t>
            </a:r>
            <a:r>
              <a:rPr lang="en-US" dirty="0" err="1"/>
              <a:t>www.scotland.gov.uk</a:t>
            </a:r>
            <a:r>
              <a:rPr lang="en-US" dirty="0"/>
              <a:t>/Publications/2010/11/15103604/7</a:t>
            </a:r>
            <a:endParaRPr lang="en-US" dirty="0" smtClean="0"/>
          </a:p>
          <a:p>
            <a:r>
              <a:rPr lang="en-US" dirty="0"/>
              <a:t>Scottish Government. </a:t>
            </a:r>
            <a:r>
              <a:rPr lang="en-US" dirty="0" smtClean="0"/>
              <a:t>2012a. </a:t>
            </a:r>
            <a:r>
              <a:rPr lang="en-US" dirty="0"/>
              <a:t>"Index of Multiple Deprivation ". </a:t>
            </a:r>
            <a:r>
              <a:rPr lang="en-US" dirty="0">
                <a:hlinkClick r:id="rId2"/>
              </a:rPr>
              <a:t>http://simd.scotland.gov.uk/publication-2012/</a:t>
            </a:r>
            <a:r>
              <a:rPr lang="en-US" dirty="0" smtClean="0">
                <a:hlinkClick r:id="rId3"/>
              </a:rPr>
              <a:t>.</a:t>
            </a:r>
            <a:r>
              <a:rPr lang="en-US" dirty="0"/>
              <a:t> </a:t>
            </a:r>
            <a:endParaRPr lang="en-US" dirty="0" smtClean="0"/>
          </a:p>
          <a:p>
            <a:r>
              <a:rPr lang="en-US" dirty="0"/>
              <a:t>Scottish Government. </a:t>
            </a:r>
            <a:r>
              <a:rPr lang="en-US" dirty="0" smtClean="0"/>
              <a:t>2012b. </a:t>
            </a:r>
            <a:r>
              <a:rPr lang="en-US" dirty="0"/>
              <a:t>Getting it Right for Every Child: Where are we now? </a:t>
            </a:r>
            <a:r>
              <a:rPr lang="en-US" dirty="0" err="1"/>
              <a:t>Edinbugh</a:t>
            </a:r>
            <a:r>
              <a:rPr lang="en-US" dirty="0"/>
              <a:t>: HMSO</a:t>
            </a:r>
            <a:r>
              <a:rPr lang="en-US" dirty="0" smtClean="0"/>
              <a:t>.</a:t>
            </a:r>
          </a:p>
          <a:p>
            <a:r>
              <a:rPr lang="en-US" dirty="0" smtClean="0"/>
              <a:t>West Dunbartonshire Council. 2012. Social and </a:t>
            </a:r>
            <a:r>
              <a:rPr lang="en-US" dirty="0"/>
              <a:t>Economic Profile 2011-2012. http://</a:t>
            </a:r>
            <a:r>
              <a:rPr lang="en-US" dirty="0" err="1"/>
              <a:t>www.west-dunbarton.gov.uk</a:t>
            </a:r>
            <a:r>
              <a:rPr lang="en-US" dirty="0"/>
              <a:t>/media/3901683/social_and_economic_profile_2011-12.pdf</a:t>
            </a:r>
          </a:p>
          <a:p>
            <a:endParaRPr lang="en-US" dirty="0" smtClean="0"/>
          </a:p>
          <a:p>
            <a:endParaRPr lang="en-US" dirty="0"/>
          </a:p>
        </p:txBody>
      </p:sp>
    </p:spTree>
    <p:extLst>
      <p:ext uri="{BB962C8B-B14F-4D97-AF65-F5344CB8AC3E}">
        <p14:creationId xmlns:p14="http://schemas.microsoft.com/office/powerpoint/2010/main" val="179465772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br>
              <a:rPr lang="en-US" dirty="0" smtClean="0"/>
            </a:br>
            <a:r>
              <a:rPr lang="en-US" dirty="0" smtClean="0"/>
              <a:t>Part 1</a:t>
            </a:r>
            <a:endParaRPr lang="en-US" dirty="0"/>
          </a:p>
        </p:txBody>
      </p:sp>
      <p:sp>
        <p:nvSpPr>
          <p:cNvPr id="3" name="Content Placeholder 2"/>
          <p:cNvSpPr>
            <a:spLocks noGrp="1"/>
          </p:cNvSpPr>
          <p:nvPr>
            <p:ph idx="1"/>
          </p:nvPr>
        </p:nvSpPr>
        <p:spPr/>
        <p:txBody>
          <a:bodyPr/>
          <a:lstStyle/>
          <a:p>
            <a:r>
              <a:rPr lang="en-US" dirty="0" smtClean="0"/>
              <a:t>The Political context</a:t>
            </a:r>
          </a:p>
          <a:p>
            <a:r>
              <a:rPr lang="en-US" dirty="0" smtClean="0"/>
              <a:t>The Local Community</a:t>
            </a:r>
          </a:p>
          <a:p>
            <a:r>
              <a:rPr lang="en-US" dirty="0" smtClean="0"/>
              <a:t>Introducing Thomas</a:t>
            </a:r>
          </a:p>
          <a:p>
            <a:r>
              <a:rPr lang="en-US" dirty="0" smtClean="0"/>
              <a:t>The Intervention</a:t>
            </a:r>
          </a:p>
          <a:p>
            <a:r>
              <a:rPr lang="en-US" dirty="0" smtClean="0"/>
              <a:t>Thomas’ response to the intervention</a:t>
            </a:r>
          </a:p>
          <a:p>
            <a:endParaRPr lang="en-US" dirty="0"/>
          </a:p>
        </p:txBody>
      </p:sp>
    </p:spTree>
    <p:extLst>
      <p:ext uri="{BB962C8B-B14F-4D97-AF65-F5344CB8AC3E}">
        <p14:creationId xmlns:p14="http://schemas.microsoft.com/office/powerpoint/2010/main" val="9928928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political context</a:t>
            </a:r>
            <a:endParaRPr lang="en-US" dirty="0"/>
          </a:p>
        </p:txBody>
      </p:sp>
      <p:sp>
        <p:nvSpPr>
          <p:cNvPr id="3" name="Content Placeholder 2"/>
          <p:cNvSpPr>
            <a:spLocks noGrp="1"/>
          </p:cNvSpPr>
          <p:nvPr>
            <p:ph idx="1"/>
          </p:nvPr>
        </p:nvSpPr>
        <p:spPr/>
        <p:txBody>
          <a:bodyPr/>
          <a:lstStyle/>
          <a:p>
            <a:r>
              <a:rPr lang="en-US" dirty="0" smtClean="0"/>
              <a:t>A genuine commitment to eradicating poverty and promoting social justice within Scottish policy context over time (Scottish Government 2010)</a:t>
            </a:r>
          </a:p>
          <a:p>
            <a:r>
              <a:rPr lang="en-US" dirty="0"/>
              <a:t>W</a:t>
            </a:r>
            <a:r>
              <a:rPr lang="en-US" dirty="0" smtClean="0"/>
              <a:t>ithin the shadow of a ‘quasi-market’ philosophy of education in which schools compete for the spoils and there are winners and losers – some children are more valued than others (</a:t>
            </a:r>
            <a:r>
              <a:rPr lang="en-US" dirty="0" err="1" smtClean="0"/>
              <a:t>Ainscow</a:t>
            </a:r>
            <a:r>
              <a:rPr lang="en-US" dirty="0" smtClean="0"/>
              <a:t>, Booth and Dyson 2006)</a:t>
            </a:r>
            <a:endParaRPr lang="en-US" dirty="0"/>
          </a:p>
        </p:txBody>
      </p:sp>
    </p:spTree>
    <p:extLst>
      <p:ext uri="{BB962C8B-B14F-4D97-AF65-F5344CB8AC3E}">
        <p14:creationId xmlns:p14="http://schemas.microsoft.com/office/powerpoint/2010/main" val="35299846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Local Community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Hitherto an important industrial </a:t>
            </a:r>
            <a:r>
              <a:rPr lang="en-US" dirty="0" err="1" smtClean="0"/>
              <a:t>centre</a:t>
            </a:r>
            <a:r>
              <a:rPr lang="en-US" dirty="0" smtClean="0"/>
              <a:t> in the West of Scotland – now an area of high unemployment (West </a:t>
            </a:r>
            <a:r>
              <a:rPr lang="en-US" dirty="0" err="1" smtClean="0"/>
              <a:t>Dunbarton</a:t>
            </a:r>
            <a:r>
              <a:rPr lang="en-US" dirty="0" smtClean="0"/>
              <a:t> Council 2012)</a:t>
            </a:r>
          </a:p>
          <a:p>
            <a:r>
              <a:rPr lang="en-US" dirty="0" smtClean="0"/>
              <a:t>25% of parents living on benefits and 25% of children entitled to free school meals </a:t>
            </a:r>
          </a:p>
          <a:p>
            <a:r>
              <a:rPr lang="en-US" dirty="0" smtClean="0"/>
              <a:t>Very poor health indicators – the LA at the top or near the top of all-cause mortality and suicide rates, particularly for young men</a:t>
            </a:r>
          </a:p>
          <a:p>
            <a:r>
              <a:rPr lang="en-US" dirty="0" smtClean="0"/>
              <a:t>Men had a life-expectancy of 3 years less (and women 2 years less) than the average Scottish </a:t>
            </a:r>
            <a:r>
              <a:rPr lang="en-US" dirty="0" err="1" smtClean="0"/>
              <a:t>popuuation</a:t>
            </a:r>
            <a:endParaRPr lang="en-US" dirty="0" smtClean="0"/>
          </a:p>
          <a:p>
            <a:r>
              <a:rPr lang="en-US" dirty="0" smtClean="0"/>
              <a:t>LA had 2</a:t>
            </a:r>
            <a:r>
              <a:rPr lang="en-US" baseline="30000" dirty="0" smtClean="0"/>
              <a:t>nd</a:t>
            </a:r>
            <a:r>
              <a:rPr lang="en-US" dirty="0" smtClean="0"/>
              <a:t> highest rate of recorded crime in Scotland (Greater Glasgow Health Board 2007)</a:t>
            </a:r>
          </a:p>
          <a:p>
            <a:r>
              <a:rPr lang="en-US" dirty="0" smtClean="0"/>
              <a:t>LA rated poorly on all indicators of deprivation (Scottish Government  2012a)</a:t>
            </a:r>
            <a:endParaRPr lang="en-US" dirty="0"/>
          </a:p>
        </p:txBody>
      </p:sp>
    </p:spTree>
    <p:extLst>
      <p:ext uri="{BB962C8B-B14F-4D97-AF65-F5344CB8AC3E}">
        <p14:creationId xmlns:p14="http://schemas.microsoft.com/office/powerpoint/2010/main" val="13874639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7116" y="5228700"/>
            <a:ext cx="1789935" cy="1629300"/>
          </a:xfrm>
          <a:prstGeom prst="rect">
            <a:avLst/>
          </a:prstGeom>
        </p:spPr>
      </p:pic>
      <p:sp>
        <p:nvSpPr>
          <p:cNvPr id="2" name="Title 1"/>
          <p:cNvSpPr>
            <a:spLocks noGrp="1"/>
          </p:cNvSpPr>
          <p:nvPr>
            <p:ph type="title"/>
          </p:nvPr>
        </p:nvSpPr>
        <p:spPr/>
        <p:txBody>
          <a:bodyPr/>
          <a:lstStyle/>
          <a:p>
            <a:r>
              <a:rPr lang="en-US" dirty="0" smtClean="0"/>
              <a:t>Thomas</a:t>
            </a:r>
            <a:endParaRPr lang="en-US" dirty="0"/>
          </a:p>
        </p:txBody>
      </p:sp>
      <p:sp>
        <p:nvSpPr>
          <p:cNvPr id="3" name="Content Placeholder 2"/>
          <p:cNvSpPr>
            <a:spLocks noGrp="1"/>
          </p:cNvSpPr>
          <p:nvPr>
            <p:ph idx="1"/>
          </p:nvPr>
        </p:nvSpPr>
        <p:spPr/>
        <p:txBody>
          <a:bodyPr>
            <a:normAutofit/>
          </a:bodyPr>
          <a:lstStyle/>
          <a:p>
            <a:r>
              <a:rPr lang="en-US" dirty="0" smtClean="0"/>
              <a:t>The younger of two brothers living with his mother and step-</a:t>
            </a:r>
            <a:r>
              <a:rPr lang="en-US" dirty="0" smtClean="0"/>
              <a:t>father. His elder brother in trouble with the police.</a:t>
            </a:r>
          </a:p>
          <a:p>
            <a:r>
              <a:rPr lang="en-US" dirty="0" smtClean="0"/>
              <a:t>His mother had remarried and had a younger child</a:t>
            </a:r>
            <a:r>
              <a:rPr lang="en-US" dirty="0" smtClean="0"/>
              <a:t> </a:t>
            </a:r>
            <a:endParaRPr lang="en-US" dirty="0" smtClean="0"/>
          </a:p>
          <a:p>
            <a:r>
              <a:rPr lang="en-US" dirty="0" smtClean="0"/>
              <a:t>Referred to Psychological Services in primary school</a:t>
            </a:r>
          </a:p>
          <a:p>
            <a:r>
              <a:rPr lang="en-US" dirty="0" smtClean="0"/>
              <a:t>Directed towards </a:t>
            </a:r>
            <a:r>
              <a:rPr lang="en-US" dirty="0" err="1" smtClean="0"/>
              <a:t>groupwork</a:t>
            </a:r>
            <a:r>
              <a:rPr lang="en-US" dirty="0" smtClean="0"/>
              <a:t> intervention in primary school but did not respond</a:t>
            </a:r>
          </a:p>
          <a:p>
            <a:r>
              <a:rPr lang="en-US" dirty="0" smtClean="0"/>
              <a:t>Did not cope well with transition to secondary school</a:t>
            </a:r>
          </a:p>
          <a:p>
            <a:r>
              <a:rPr lang="en-US" dirty="0" smtClean="0"/>
              <a:t>Frequently suspended from school for serious </a:t>
            </a:r>
            <a:r>
              <a:rPr lang="en-US" dirty="0" smtClean="0"/>
              <a:t>misconduct </a:t>
            </a:r>
            <a:r>
              <a:rPr lang="en-US" dirty="0" smtClean="0"/>
              <a:t>following transition to secondary school</a:t>
            </a:r>
          </a:p>
        </p:txBody>
      </p:sp>
    </p:spTree>
    <p:extLst>
      <p:ext uri="{BB962C8B-B14F-4D97-AF65-F5344CB8AC3E}">
        <p14:creationId xmlns:p14="http://schemas.microsoft.com/office/powerpoint/2010/main" val="11999596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046" y="5262315"/>
            <a:ext cx="1753005" cy="1595684"/>
          </a:xfrm>
          <a:prstGeom prst="rect">
            <a:avLst/>
          </a:prstGeom>
        </p:spPr>
      </p:pic>
      <p:sp>
        <p:nvSpPr>
          <p:cNvPr id="2" name="Title 1"/>
          <p:cNvSpPr>
            <a:spLocks noGrp="1"/>
          </p:cNvSpPr>
          <p:nvPr>
            <p:ph type="title"/>
          </p:nvPr>
        </p:nvSpPr>
        <p:spPr/>
        <p:txBody>
          <a:bodyPr/>
          <a:lstStyle/>
          <a:p>
            <a:r>
              <a:rPr lang="en-US" dirty="0" smtClean="0"/>
              <a:t>Thomas</a:t>
            </a:r>
            <a:endParaRPr lang="en-US" dirty="0"/>
          </a:p>
        </p:txBody>
      </p:sp>
      <p:sp>
        <p:nvSpPr>
          <p:cNvPr id="3" name="Content Placeholder 2"/>
          <p:cNvSpPr>
            <a:spLocks noGrp="1"/>
          </p:cNvSpPr>
          <p:nvPr>
            <p:ph idx="1"/>
          </p:nvPr>
        </p:nvSpPr>
        <p:spPr/>
        <p:txBody>
          <a:bodyPr/>
          <a:lstStyle/>
          <a:p>
            <a:r>
              <a:rPr lang="en-US" dirty="0" smtClean="0"/>
              <a:t>Referred to inter-professional team within school – JAT – and to </a:t>
            </a:r>
            <a:r>
              <a:rPr lang="en-US" dirty="0" err="1" smtClean="0"/>
              <a:t>Behaviour</a:t>
            </a:r>
            <a:r>
              <a:rPr lang="en-US" dirty="0" smtClean="0"/>
              <a:t> Support Base</a:t>
            </a:r>
          </a:p>
          <a:p>
            <a:r>
              <a:rPr lang="en-US" dirty="0" err="1" smtClean="0"/>
              <a:t>Behaviour</a:t>
            </a:r>
            <a:r>
              <a:rPr lang="en-US" dirty="0" smtClean="0"/>
              <a:t> continued to deteriorate – missed 2/5ths of potential schooling through suspensions in S2</a:t>
            </a:r>
          </a:p>
          <a:p>
            <a:r>
              <a:rPr lang="en-US" dirty="0" smtClean="0"/>
              <a:t>Not allowed to participate in scheme to support vulnerable families and children because of the risk he posed to others</a:t>
            </a:r>
          </a:p>
          <a:p>
            <a:r>
              <a:rPr lang="en-US" dirty="0" smtClean="0"/>
              <a:t>Referred to LA for potential placement </a:t>
            </a:r>
            <a:r>
              <a:rPr lang="en-US" dirty="0" err="1" smtClean="0"/>
              <a:t>outwith</a:t>
            </a:r>
            <a:r>
              <a:rPr lang="en-US" dirty="0" smtClean="0"/>
              <a:t> mainstream because it was considered that he was beyond control</a:t>
            </a:r>
          </a:p>
          <a:p>
            <a:pPr marL="0" indent="0">
              <a:buNone/>
            </a:pPr>
            <a:endParaRPr lang="en-US" dirty="0" smtClean="0"/>
          </a:p>
        </p:txBody>
      </p:sp>
    </p:spTree>
    <p:extLst>
      <p:ext uri="{BB962C8B-B14F-4D97-AF65-F5344CB8AC3E}">
        <p14:creationId xmlns:p14="http://schemas.microsoft.com/office/powerpoint/2010/main" val="34216263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7619" y="5177320"/>
            <a:ext cx="1846381" cy="1680680"/>
          </a:xfrm>
          <a:prstGeom prst="rect">
            <a:avLst/>
          </a:prstGeom>
        </p:spPr>
      </p:pic>
      <p:sp>
        <p:nvSpPr>
          <p:cNvPr id="2" name="Title 1"/>
          <p:cNvSpPr>
            <a:spLocks noGrp="1"/>
          </p:cNvSpPr>
          <p:nvPr>
            <p:ph type="title"/>
          </p:nvPr>
        </p:nvSpPr>
        <p:spPr/>
        <p:txBody>
          <a:bodyPr/>
          <a:lstStyle/>
          <a:p>
            <a:r>
              <a:rPr lang="en-US" dirty="0" smtClean="0"/>
              <a:t>Thomas</a:t>
            </a:r>
            <a:endParaRPr lang="en-US" dirty="0"/>
          </a:p>
        </p:txBody>
      </p:sp>
      <p:sp>
        <p:nvSpPr>
          <p:cNvPr id="3" name="Content Placeholder 2"/>
          <p:cNvSpPr>
            <a:spLocks noGrp="1"/>
          </p:cNvSpPr>
          <p:nvPr>
            <p:ph idx="1"/>
          </p:nvPr>
        </p:nvSpPr>
        <p:spPr/>
        <p:txBody>
          <a:bodyPr>
            <a:normAutofit/>
          </a:bodyPr>
          <a:lstStyle/>
          <a:p>
            <a:r>
              <a:rPr lang="en-US" dirty="0" smtClean="0"/>
              <a:t>His mother, whilst being concerned for her son, eventually refused to attend appointments at the school</a:t>
            </a:r>
          </a:p>
          <a:p>
            <a:r>
              <a:rPr lang="en-US" dirty="0" smtClean="0"/>
              <a:t>His pastoral care teacher gave up on him – refused to refer him to support group intervention on the basis that Thomas would not </a:t>
            </a:r>
            <a:r>
              <a:rPr lang="en-US" dirty="0" smtClean="0"/>
              <a:t>respond </a:t>
            </a:r>
            <a:r>
              <a:rPr lang="en-US" dirty="0" smtClean="0">
                <a:solidFill>
                  <a:schemeClr val="accent1"/>
                </a:solidFill>
              </a:rPr>
              <a:t>- </a:t>
            </a:r>
            <a:r>
              <a:rPr lang="en-GB" i="1" dirty="0">
                <a:solidFill>
                  <a:schemeClr val="accent1"/>
                </a:solidFill>
              </a:rPr>
              <a:t>No chance of success. Wouldn’t turn up, would have no effect</a:t>
            </a:r>
            <a:r>
              <a:rPr lang="en-GB" dirty="0">
                <a:solidFill>
                  <a:schemeClr val="accent1"/>
                </a:solidFill>
              </a:rPr>
              <a:t> </a:t>
            </a:r>
            <a:endParaRPr lang="en-US" dirty="0" smtClean="0">
              <a:solidFill>
                <a:schemeClr val="accent1"/>
              </a:solidFill>
            </a:endParaRPr>
          </a:p>
          <a:p>
            <a:r>
              <a:rPr lang="en-US" dirty="0" smtClean="0"/>
              <a:t>Thomas </a:t>
            </a:r>
            <a:r>
              <a:rPr lang="en-US" dirty="0" smtClean="0"/>
              <a:t>on the fringes of trouble within the community</a:t>
            </a:r>
            <a:endParaRPr lang="en-US" dirty="0" smtClean="0"/>
          </a:p>
          <a:p>
            <a:r>
              <a:rPr lang="en-US" dirty="0" smtClean="0"/>
              <a:t>At age 14, witnessed a murder in the local community</a:t>
            </a:r>
          </a:p>
          <a:p>
            <a:r>
              <a:rPr lang="en-US" dirty="0" smtClean="0"/>
              <a:t>His elder brother at a later point committed suicide</a:t>
            </a:r>
          </a:p>
        </p:txBody>
      </p:sp>
    </p:spTree>
    <p:extLst>
      <p:ext uri="{BB962C8B-B14F-4D97-AF65-F5344CB8AC3E}">
        <p14:creationId xmlns:p14="http://schemas.microsoft.com/office/powerpoint/2010/main" val="25841668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a:t>
            </a:r>
            <a:endParaRPr lang="en-US" dirty="0"/>
          </a:p>
        </p:txBody>
      </p:sp>
      <p:sp>
        <p:nvSpPr>
          <p:cNvPr id="3" name="Content Placeholder 2"/>
          <p:cNvSpPr>
            <a:spLocks noGrp="1"/>
          </p:cNvSpPr>
          <p:nvPr>
            <p:ph idx="1"/>
          </p:nvPr>
        </p:nvSpPr>
        <p:spPr/>
        <p:txBody>
          <a:bodyPr>
            <a:normAutofit lnSpcReduction="10000"/>
          </a:bodyPr>
          <a:lstStyle/>
          <a:p>
            <a:r>
              <a:rPr lang="en-US" dirty="0" smtClean="0"/>
              <a:t>Social constructivist </a:t>
            </a:r>
            <a:r>
              <a:rPr lang="en-US" dirty="0" err="1" smtClean="0"/>
              <a:t>groupwork</a:t>
            </a:r>
            <a:r>
              <a:rPr lang="en-US" dirty="0" smtClean="0"/>
              <a:t> approach designed to foster understanding and transfer</a:t>
            </a:r>
          </a:p>
          <a:p>
            <a:r>
              <a:rPr lang="en-US" dirty="0" smtClean="0"/>
              <a:t>Based upon the Teaching for Understanding Framework (</a:t>
            </a:r>
            <a:r>
              <a:rPr lang="en-US" dirty="0" err="1" smtClean="0"/>
              <a:t>Wiske</a:t>
            </a:r>
            <a:r>
              <a:rPr lang="en-US" dirty="0" smtClean="0"/>
              <a:t> 1998) </a:t>
            </a:r>
          </a:p>
          <a:p>
            <a:r>
              <a:rPr lang="en-US" dirty="0" err="1" smtClean="0"/>
              <a:t>Focussed</a:t>
            </a:r>
            <a:r>
              <a:rPr lang="en-US" dirty="0" smtClean="0"/>
              <a:t> upon developing intrapersonal and interpersonal intelligences (Gardner 1999)</a:t>
            </a:r>
          </a:p>
          <a:p>
            <a:r>
              <a:rPr lang="en-US" dirty="0"/>
              <a:t>Nominated by myself (Depute Head) to Support Group</a:t>
            </a:r>
          </a:p>
          <a:p>
            <a:r>
              <a:rPr lang="en-US" dirty="0"/>
              <a:t>Placed in group (N = 4) with </a:t>
            </a:r>
            <a:r>
              <a:rPr lang="en-US" dirty="0" err="1"/>
              <a:t>Behaviour</a:t>
            </a:r>
            <a:r>
              <a:rPr lang="en-US" dirty="0"/>
              <a:t> Support Teacher</a:t>
            </a:r>
          </a:p>
          <a:p>
            <a:r>
              <a:rPr lang="en-US" dirty="0"/>
              <a:t>Attended group work for a period of 20 weeks for 1hr per </a:t>
            </a:r>
            <a:r>
              <a:rPr lang="en-US" dirty="0" smtClean="0"/>
              <a:t>week</a:t>
            </a:r>
            <a:endParaRPr lang="en-US" dirty="0"/>
          </a:p>
        </p:txBody>
      </p:sp>
    </p:spTree>
    <p:extLst>
      <p:ext uri="{BB962C8B-B14F-4D97-AF65-F5344CB8AC3E}">
        <p14:creationId xmlns:p14="http://schemas.microsoft.com/office/powerpoint/2010/main" val="21119257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1133</TotalTime>
  <Words>2046</Words>
  <Application>Microsoft Macintosh PowerPoint</Application>
  <PresentationFormat>On-screen Show (4:3)</PresentationFormat>
  <Paragraphs>178</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Advantage</vt:lpstr>
      <vt:lpstr>Towards a new conceptualisation of marginalisation: Case Study</vt:lpstr>
      <vt:lpstr>Outline</vt:lpstr>
      <vt:lpstr>Outline Part 1</vt:lpstr>
      <vt:lpstr>The political context</vt:lpstr>
      <vt:lpstr>The Local Community</vt:lpstr>
      <vt:lpstr>Thomas</vt:lpstr>
      <vt:lpstr>Thomas</vt:lpstr>
      <vt:lpstr>Thomas</vt:lpstr>
      <vt:lpstr>Intervention</vt:lpstr>
      <vt:lpstr>Response to Intervention</vt:lpstr>
      <vt:lpstr>Response to Intervention</vt:lpstr>
      <vt:lpstr>Response to Intervention</vt:lpstr>
      <vt:lpstr>Outline: Part 2</vt:lpstr>
      <vt:lpstr>Examining Thomas’ Case through the lens of resilience</vt:lpstr>
      <vt:lpstr>Resilience</vt:lpstr>
      <vt:lpstr>Resilience</vt:lpstr>
      <vt:lpstr>Resilience</vt:lpstr>
      <vt:lpstr>Examining Thomas’ Case</vt:lpstr>
      <vt:lpstr>Moving beyond Thomas’ subjective experience to examining the extent to which Thomas may have experienced his life as marginalised or not  and whether this could be considered to be a stable state or transient, global or specific to context</vt:lpstr>
      <vt:lpstr>The relationship between resilience and the subjective experience of marginalisation</vt:lpstr>
      <vt:lpstr>The relationship between resilience and the subjective experience of marginalisation</vt:lpstr>
      <vt:lpstr>The relationship between resilience and the subjective experience of marginalisation</vt:lpstr>
      <vt:lpstr>What is valued by society</vt:lpstr>
      <vt:lpstr>The interaction between what is valued by the individual &amp; by society</vt:lpstr>
      <vt:lpstr>Bringing this all together, what does this tell us about the extent to which Thomas may have experienced his life as marginalised or not, and whether this could be considered to be a stable state or transient; global or specific to context?</vt:lpstr>
      <vt:lpstr>Questions</vt:lpstr>
      <vt:lpstr>Questions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new conceptualisation of marginalisation</dc:title>
  <dc:creator>admin</dc:creator>
  <cp:lastModifiedBy>admin</cp:lastModifiedBy>
  <cp:revision>88</cp:revision>
  <cp:lastPrinted>2014-08-07T11:52:50Z</cp:lastPrinted>
  <dcterms:created xsi:type="dcterms:W3CDTF">2014-04-09T20:00:22Z</dcterms:created>
  <dcterms:modified xsi:type="dcterms:W3CDTF">2014-08-30T15:55:47Z</dcterms:modified>
</cp:coreProperties>
</file>